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70" r:id="rId4"/>
    <p:sldId id="389" r:id="rId5"/>
    <p:sldId id="261" r:id="rId6"/>
    <p:sldId id="379" r:id="rId7"/>
    <p:sldId id="391" r:id="rId8"/>
    <p:sldId id="392" r:id="rId9"/>
    <p:sldId id="393" r:id="rId10"/>
    <p:sldId id="394" r:id="rId11"/>
    <p:sldId id="395" r:id="rId12"/>
    <p:sldId id="374" r:id="rId13"/>
    <p:sldId id="373" r:id="rId14"/>
    <p:sldId id="377" r:id="rId15"/>
    <p:sldId id="380" r:id="rId16"/>
    <p:sldId id="381" r:id="rId17"/>
    <p:sldId id="383" r:id="rId18"/>
    <p:sldId id="384" r:id="rId19"/>
    <p:sldId id="385" r:id="rId20"/>
    <p:sldId id="386" r:id="rId21"/>
    <p:sldId id="388" r:id="rId22"/>
    <p:sldId id="387" r:id="rId23"/>
    <p:sldId id="375" r:id="rId24"/>
    <p:sldId id="382" r:id="rId25"/>
    <p:sldId id="396" r:id="rId26"/>
    <p:sldId id="397" r:id="rId27"/>
    <p:sldId id="372" r:id="rId28"/>
    <p:sldId id="333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3369" autoAdjust="0"/>
  </p:normalViewPr>
  <p:slideViewPr>
    <p:cSldViewPr snapToGrid="0" snapToObjects="1"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24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1702c4c758f2ed8/Martijn/Ouderverening%20ONS/181104%20Jaarrekening%20Ouver%2017_1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1702c4c758f2ed8/Martijn/Ouderverening%20ONS/181104%20begroting%20ouver%2018_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nl-NL" sz="1600" dirty="0">
                <a:solidFill>
                  <a:srgbClr val="002060"/>
                </a:solidFill>
              </a:rPr>
              <a:t>Budget € - 4.896                                                                             Realisatie € 1.238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682598954443615E-3"/>
                  <c:y val="0.4110066179031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76-44F4-8422-73D5A1A6D53B}"/>
                </c:ext>
              </c:extLst>
            </c:dLbl>
            <c:dLbl>
              <c:idx val="1"/>
              <c:layout>
                <c:manualLayout>
                  <c:x val="-4.9788399302962407E-3"/>
                  <c:y val="0.18723063280590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76-44F4-8422-73D5A1A6D53B}"/>
                </c:ext>
              </c:extLst>
            </c:dLbl>
            <c:dLbl>
              <c:idx val="2"/>
              <c:layout>
                <c:manualLayout>
                  <c:x val="-4.9788399302962867E-3"/>
                  <c:y val="0.1393245515157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76-44F4-8422-73D5A1A6D53B}"/>
                </c:ext>
              </c:extLst>
            </c:dLbl>
            <c:dLbl>
              <c:idx val="3"/>
              <c:layout>
                <c:manualLayout>
                  <c:x val="4.9788399302962407E-3"/>
                  <c:y val="0.107976589133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76-44F4-8422-73D5A1A6D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'[181104 Jaarrekening Ouver 17_18.xls]STvBaten en lasten'!$J$8:$J$20</c:f>
              <c:strCache>
                <c:ptCount val="13"/>
                <c:pt idx="0">
                  <c:v>Onderhoud Sustainability</c:v>
                </c:pt>
                <c:pt idx="1">
                  <c:v>Schoolreisjes </c:v>
                </c:pt>
                <c:pt idx="2">
                  <c:v>Lasten vorig schooljaar </c:v>
                </c:pt>
                <c:pt idx="3">
                  <c:v>Avond4daagse </c:v>
                </c:pt>
                <c:pt idx="4">
                  <c:v>Diversen</c:v>
                </c:pt>
                <c:pt idx="5">
                  <c:v>Pasen </c:v>
                </c:pt>
                <c:pt idx="6">
                  <c:v>Administratiekosten</c:v>
                </c:pt>
                <c:pt idx="7">
                  <c:v>Muziekdocent  </c:v>
                </c:pt>
                <c:pt idx="8">
                  <c:v>Kamp groep 8 </c:v>
                </c:pt>
                <c:pt idx="9">
                  <c:v>Handenarbeid </c:v>
                </c:pt>
                <c:pt idx="10">
                  <c:v>Excursies &amp; vervoer </c:v>
                </c:pt>
                <c:pt idx="11">
                  <c:v>Programmeren  </c:v>
                </c:pt>
                <c:pt idx="12">
                  <c:v>Contributies en abonnementen </c:v>
                </c:pt>
              </c:strCache>
            </c:strRef>
          </c:cat>
          <c:val>
            <c:numRef>
              <c:f>'[181104 Jaarrekening Ouver 17_18.xls]STvBaten en lasten'!$K$8:$K$20</c:f>
              <c:numCache>
                <c:formatCode>_ * #,##0_ ;_ * \-#,##0_ ;_ * "-"??_ ;_ @_ </c:formatCode>
                <c:ptCount val="13"/>
                <c:pt idx="0">
                  <c:v>-4442.7700000000004</c:v>
                </c:pt>
                <c:pt idx="1">
                  <c:v>-1419.92</c:v>
                </c:pt>
                <c:pt idx="2">
                  <c:v>-1004.09</c:v>
                </c:pt>
                <c:pt idx="3">
                  <c:v>-535.16</c:v>
                </c:pt>
                <c:pt idx="4">
                  <c:v>162</c:v>
                </c:pt>
                <c:pt idx="5">
                  <c:v>500</c:v>
                </c:pt>
                <c:pt idx="6">
                  <c:v>638.64</c:v>
                </c:pt>
                <c:pt idx="7">
                  <c:v>851</c:v>
                </c:pt>
                <c:pt idx="8">
                  <c:v>1136.3899999999999</c:v>
                </c:pt>
                <c:pt idx="9">
                  <c:v>1560</c:v>
                </c:pt>
                <c:pt idx="10">
                  <c:v>1594.9699999999998</c:v>
                </c:pt>
                <c:pt idx="11">
                  <c:v>2000</c:v>
                </c:pt>
                <c:pt idx="12">
                  <c:v>5092.8000000000029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76-44F4-8422-73D5A1A6D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9661968"/>
        <c:axId val="659670824"/>
      </c:barChart>
      <c:catAx>
        <c:axId val="65966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59670824"/>
        <c:crosses val="autoZero"/>
        <c:auto val="1"/>
        <c:lblAlgn val="ctr"/>
        <c:lblOffset val="100"/>
        <c:noMultiLvlLbl val="0"/>
      </c:catAx>
      <c:valAx>
        <c:axId val="659670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 * #,##0_ ;_ * \-#,##0_ ;_ * &quot;-&quot;??_ ;_ @_ " sourceLinked="1"/>
        <c:majorTickMark val="none"/>
        <c:minorTickMark val="none"/>
        <c:tickLblPos val="nextTo"/>
        <c:crossAx val="65966196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9186833083289075E-17"/>
                  <c:y val="0.13045793397231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76-4CCF-A9E7-DC73EBFF243E}"/>
                </c:ext>
              </c:extLst>
            </c:dLbl>
            <c:dLbl>
              <c:idx val="4"/>
              <c:layout>
                <c:manualLayout>
                  <c:x val="0"/>
                  <c:y val="0.10649627263045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6-4CCF-A9E7-DC73EBFF243E}"/>
                </c:ext>
              </c:extLst>
            </c:dLbl>
            <c:dLbl>
              <c:idx val="5"/>
              <c:layout>
                <c:manualLayout>
                  <c:x val="0"/>
                  <c:y val="6.6560170394036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76-4CCF-A9E7-DC73EBFF2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'[181104 begroting ouver 18_19.xlsx]begroting'!$W$6:$W$18</c:f>
              <c:strCache>
                <c:ptCount val="13"/>
                <c:pt idx="0">
                  <c:v>Handenarbeid </c:v>
                </c:pt>
                <c:pt idx="1">
                  <c:v>Zomerfeest </c:v>
                </c:pt>
                <c:pt idx="2">
                  <c:v>Programmeren  </c:v>
                </c:pt>
                <c:pt idx="3">
                  <c:v>Administratiekosten</c:v>
                </c:pt>
                <c:pt idx="4">
                  <c:v>Ontwikkelingshulp </c:v>
                </c:pt>
                <c:pt idx="5">
                  <c:v>Diversen</c:v>
                </c:pt>
                <c:pt idx="6">
                  <c:v>Sinterklaas </c:v>
                </c:pt>
                <c:pt idx="7">
                  <c:v>Onvoorzien </c:v>
                </c:pt>
                <c:pt idx="8">
                  <c:v>Back to School party</c:v>
                </c:pt>
                <c:pt idx="9">
                  <c:v>Leerlingenraad</c:v>
                </c:pt>
                <c:pt idx="10">
                  <c:v>Kamp groep 8 </c:v>
                </c:pt>
                <c:pt idx="11">
                  <c:v>Schoolreisjes </c:v>
                </c:pt>
                <c:pt idx="12">
                  <c:v>Contributies</c:v>
                </c:pt>
              </c:strCache>
            </c:strRef>
          </c:cat>
          <c:val>
            <c:numRef>
              <c:f>'[181104 begroting ouver 18_19.xlsx]begroting'!$X$6:$X$18</c:f>
              <c:numCache>
                <c:formatCode>_ * #,##0_ ;_ * \-#,##0_ ;_ * "-"??_ ;_ @_ </c:formatCode>
                <c:ptCount val="13"/>
                <c:pt idx="0">
                  <c:v>-3060</c:v>
                </c:pt>
                <c:pt idx="1">
                  <c:v>-2500</c:v>
                </c:pt>
                <c:pt idx="2">
                  <c:v>-2000</c:v>
                </c:pt>
                <c:pt idx="3">
                  <c:v>-630</c:v>
                </c:pt>
                <c:pt idx="4">
                  <c:v>-450</c:v>
                </c:pt>
                <c:pt idx="5">
                  <c:v>-140</c:v>
                </c:pt>
                <c:pt idx="6">
                  <c:v>350</c:v>
                </c:pt>
                <c:pt idx="7">
                  <c:v>404.32</c:v>
                </c:pt>
                <c:pt idx="8">
                  <c:v>500</c:v>
                </c:pt>
                <c:pt idx="9">
                  <c:v>500</c:v>
                </c:pt>
                <c:pt idx="10">
                  <c:v>1000</c:v>
                </c:pt>
                <c:pt idx="11">
                  <c:v>2000</c:v>
                </c:pt>
                <c:pt idx="12">
                  <c:v>2220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76-4CCF-A9E7-DC73EBFF24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59661968"/>
        <c:axId val="659670824"/>
      </c:barChart>
      <c:catAx>
        <c:axId val="65966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59670824"/>
        <c:crosses val="autoZero"/>
        <c:auto val="1"/>
        <c:lblAlgn val="ctr"/>
        <c:lblOffset val="100"/>
        <c:noMultiLvlLbl val="0"/>
      </c:catAx>
      <c:valAx>
        <c:axId val="65967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5966196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34881-1C10-43DD-B76E-DF42436D06F0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58AE7-4606-46D7-9AB5-7CDA8BC76F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7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92D7-DC1D-4911-ACBF-FF2EAD5A3F30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ECF4-2307-4352-9009-D5944C3B22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ECF4-2307-4352-9009-D5944C3B2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7E02-29C3-F245-B329-032E7353FEFB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D4DD-6430-524B-866D-15D77E9B9E10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C7CB-3EC0-F448-87F7-9F0E227B9CD8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5A0C-55B2-724A-BFE8-EB2C8AAAABAB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AE32-636F-B046-87EC-2512748857B3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FA74-668B-2249-93F2-BFC322B3D53F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BE-B761-2242-B295-9404A7DFF937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5B25-49C4-7B42-A64B-A6A00B62AD4A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B36D-3C29-434C-8FF9-FEF352CBDDD2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E1ED-C2E0-E945-9166-7F2AE6AB470B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61A9-7B31-FC42-8339-6D06FCFBA887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F841-6445-A34C-9A70-C29323919502}" type="datetime1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0B5C-2ED2-704D-8501-32B218A75C5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490" y="2673886"/>
            <a:ext cx="8734245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ledenvergadering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Oudervereniging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20" y="5706373"/>
            <a:ext cx="6400800" cy="634042"/>
          </a:xfrm>
        </p:spPr>
        <p:txBody>
          <a:bodyPr>
            <a:normAutofit/>
          </a:bodyPr>
          <a:lstStyle/>
          <a:p>
            <a:r>
              <a:rPr lang="en-US" sz="2400" dirty="0"/>
              <a:t>27 </a:t>
            </a:r>
            <a:r>
              <a:rPr lang="en-US" sz="2400" dirty="0" err="1"/>
              <a:t>november</a:t>
            </a:r>
            <a:r>
              <a:rPr lang="en-US" sz="2400" dirty="0"/>
              <a:t>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3" y="224867"/>
            <a:ext cx="9121375" cy="19834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CC31C90-1958-47EF-B0CE-90B78FFD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5252"/>
            <a:ext cx="8229600" cy="421048"/>
          </a:xfrm>
        </p:spPr>
        <p:txBody>
          <a:bodyPr>
            <a:normAutofit fontScale="90000"/>
          </a:bodyPr>
          <a:lstStyle/>
          <a:p>
            <a:pPr algn="l"/>
            <a:r>
              <a:rPr lang="nl-NL" sz="2700" b="1" dirty="0">
                <a:solidFill>
                  <a:srgbClr val="002060"/>
                </a:solidFill>
              </a:rPr>
              <a:t>Kascontrolecommissie</a:t>
            </a:r>
            <a:r>
              <a:rPr lang="nl-NL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2F53B4D1-E36B-45A7-A9F9-33C1DB89D629}"/>
              </a:ext>
            </a:extLst>
          </p:cNvPr>
          <p:cNvSpPr txBox="1">
            <a:spLocks/>
          </p:cNvSpPr>
          <p:nvPr/>
        </p:nvSpPr>
        <p:spPr>
          <a:xfrm>
            <a:off x="457200" y="1474425"/>
            <a:ext cx="8229600" cy="493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b="1" dirty="0">
                <a:solidFill>
                  <a:srgbClr val="002060"/>
                </a:solidFill>
              </a:rPr>
              <a:t>AANBEVELINGEN</a:t>
            </a:r>
          </a:p>
          <a:p>
            <a:pPr marL="0" indent="0">
              <a:buNone/>
            </a:pPr>
            <a:endParaRPr lang="nl-NL" sz="2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100" b="1" dirty="0">
                <a:solidFill>
                  <a:srgbClr val="002060"/>
                </a:solidFill>
              </a:rPr>
              <a:t>Budget 2018/2019</a:t>
            </a:r>
          </a:p>
          <a:p>
            <a:pPr marL="0" indent="0">
              <a:buNone/>
            </a:pPr>
            <a:endParaRPr lang="nl-NL" sz="2100" b="1" dirty="0">
              <a:solidFill>
                <a:srgbClr val="002060"/>
              </a:solidFill>
            </a:endParaRPr>
          </a:p>
          <a:p>
            <a:pPr marL="0"/>
            <a:r>
              <a:rPr lang="nl-NL" sz="1800" dirty="0"/>
              <a:t>Alle mogelijke uitgavenposten alvast opnemen om te voorkomen dat gelden niet beschikbaar zijn als school zelf gelden niet meer kan financieren (voorbeeld handvaardigheid);</a:t>
            </a:r>
          </a:p>
          <a:p>
            <a:pPr marL="0"/>
            <a:r>
              <a:rPr lang="nl-NL" sz="1800" dirty="0"/>
              <a:t>In budget onderscheid maken tussen eenmalige lasten en investeringen (bijv. </a:t>
            </a:r>
            <a:r>
              <a:rPr lang="nl-NL" sz="1800" dirty="0" err="1"/>
              <a:t>Sustainability</a:t>
            </a:r>
            <a:r>
              <a:rPr lang="nl-NL" sz="1800" dirty="0"/>
              <a:t>). Eenmalige lasten ten laste brengen van reserves en niet uit de exploitatie;</a:t>
            </a:r>
          </a:p>
          <a:p>
            <a:pPr marL="0"/>
            <a:r>
              <a:rPr lang="nl-NL" sz="1800" dirty="0"/>
              <a:t>Voor de uitgaven ten laste van de reserves dient ook een apart budget gemaakt te worden.</a:t>
            </a:r>
          </a:p>
          <a:p>
            <a:pPr marL="0"/>
            <a:endParaRPr lang="nl-NL" sz="1800" dirty="0"/>
          </a:p>
          <a:p>
            <a:pPr marL="0"/>
            <a:endParaRPr lang="nl-NL" sz="1800" dirty="0"/>
          </a:p>
          <a:p>
            <a:pPr marL="0"/>
            <a:endParaRPr lang="nl-NL" sz="1800" dirty="0"/>
          </a:p>
          <a:p>
            <a:pPr marL="0"/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798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CC31C90-1958-47EF-B0CE-90B78FFD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5252"/>
            <a:ext cx="8229600" cy="421048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2F53B4D1-E36B-45A7-A9F9-33C1DB89D629}"/>
              </a:ext>
            </a:extLst>
          </p:cNvPr>
          <p:cNvSpPr txBox="1">
            <a:spLocks/>
          </p:cNvSpPr>
          <p:nvPr/>
        </p:nvSpPr>
        <p:spPr>
          <a:xfrm>
            <a:off x="457200" y="1474425"/>
            <a:ext cx="8229600" cy="493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nl-NL" sz="1800" dirty="0"/>
          </a:p>
          <a:p>
            <a:pPr marL="0"/>
            <a:endParaRPr lang="nl-NL" sz="1800" dirty="0"/>
          </a:p>
          <a:p>
            <a:pPr marL="0"/>
            <a:endParaRPr lang="nl-NL" sz="1800" dirty="0"/>
          </a:p>
          <a:p>
            <a:pPr marL="0"/>
            <a:endParaRPr lang="nl-NL" sz="1800" dirty="0"/>
          </a:p>
          <a:p>
            <a:endParaRPr lang="nl-NL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994D6D-1F61-4008-9B02-95B9B78FB2E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2060"/>
                </a:solidFill>
              </a:rPr>
              <a:t>Jaarrekening</a:t>
            </a:r>
            <a:r>
              <a:rPr lang="en-US" sz="4000" dirty="0">
                <a:solidFill>
                  <a:srgbClr val="002060"/>
                </a:solidFill>
              </a:rPr>
              <a:t> 2017-2018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DA181F-50E5-44A3-BB07-506A6D4BA914}"/>
              </a:ext>
            </a:extLst>
          </p:cNvPr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Vragen</a:t>
            </a:r>
            <a:r>
              <a:rPr lang="en-US" sz="2400" dirty="0"/>
              <a:t>? </a:t>
            </a:r>
            <a:r>
              <a:rPr lang="en-US" sz="2400" dirty="0" err="1"/>
              <a:t>Opmerkingen</a:t>
            </a:r>
            <a:r>
              <a:rPr lang="en-US" sz="2400" dirty="0"/>
              <a:t>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7AD6B5-2489-44D3-8006-E7109B420D13}"/>
              </a:ext>
            </a:extLst>
          </p:cNvPr>
          <p:cNvSpPr txBox="1">
            <a:spLocks/>
          </p:cNvSpPr>
          <p:nvPr/>
        </p:nvSpPr>
        <p:spPr>
          <a:xfrm>
            <a:off x="457200" y="3669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Decharge</a:t>
            </a:r>
            <a:r>
              <a:rPr lang="en-US" sz="2400" dirty="0"/>
              <a:t> </a:t>
            </a:r>
            <a:r>
              <a:rPr lang="en-US" sz="2400" dirty="0" err="1"/>
              <a:t>verlenen</a:t>
            </a:r>
            <a:r>
              <a:rPr lang="en-US" sz="2400" dirty="0"/>
              <a:t> door de </a:t>
            </a:r>
            <a:r>
              <a:rPr lang="en-US" sz="2400" dirty="0" err="1"/>
              <a:t>vergadering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67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686800" cy="5085272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Welkom, vaststellen aantal aanwezigen en agenda					(Voorzitter)</a:t>
            </a:r>
          </a:p>
          <a:p>
            <a:r>
              <a:rPr lang="nl-NL" sz="1400" dirty="0"/>
              <a:t>Afsluiten van de financiën schooljaar 2017/2018					(Penningmeester)</a:t>
            </a:r>
          </a:p>
          <a:p>
            <a:pPr lvl="1"/>
            <a:r>
              <a:rPr lang="nl-NL" sz="1400" dirty="0"/>
              <a:t>resultaat / overzicht niet geïnde gelden</a:t>
            </a:r>
          </a:p>
          <a:p>
            <a:pPr lvl="1"/>
            <a:r>
              <a:rPr lang="nl-NL" sz="1400" dirty="0"/>
              <a:t>resultaten kascommissie</a:t>
            </a:r>
          </a:p>
          <a:p>
            <a:pPr lvl="1"/>
            <a:r>
              <a:rPr lang="nl-NL" sz="1400" dirty="0"/>
              <a:t>stemming afsluiting financiën schooljaar 2017/2018</a:t>
            </a:r>
          </a:p>
          <a:p>
            <a:r>
              <a:rPr lang="nl-NL" sz="1400" dirty="0"/>
              <a:t>Voortgang </a:t>
            </a:r>
            <a:r>
              <a:rPr lang="nl-NL" sz="1400" dirty="0" err="1"/>
              <a:t>sustainability</a:t>
            </a:r>
            <a:r>
              <a:rPr lang="nl-NL" sz="1400" dirty="0"/>
              <a:t>-project								(</a:t>
            </a:r>
            <a:r>
              <a:rPr lang="nl-NL" sz="1400" dirty="0" err="1"/>
              <a:t>Wycher</a:t>
            </a:r>
            <a:r>
              <a:rPr lang="nl-NL" sz="1400" dirty="0"/>
              <a:t>)</a:t>
            </a:r>
          </a:p>
          <a:p>
            <a:r>
              <a:rPr lang="nl-NL" sz="1400" dirty="0"/>
              <a:t>Presentatie gebruik van de kas								(Evert)</a:t>
            </a:r>
          </a:p>
          <a:p>
            <a:r>
              <a:rPr lang="nl-NL" sz="1400" dirty="0"/>
              <a:t>Voortgang programmeren (test resultaten / implementatie)			(Wycher)			</a:t>
            </a:r>
          </a:p>
          <a:p>
            <a:r>
              <a:rPr lang="nl-NL" sz="1400" dirty="0"/>
              <a:t>Outlook 2018/2019										(Penningmeester/EC link OUVER)</a:t>
            </a:r>
          </a:p>
          <a:p>
            <a:pPr lvl="1"/>
            <a:r>
              <a:rPr lang="nl-NL" sz="1400" dirty="0"/>
              <a:t>Budget </a:t>
            </a:r>
          </a:p>
          <a:p>
            <a:pPr lvl="1"/>
            <a:r>
              <a:rPr lang="nl-NL" sz="1400" dirty="0"/>
              <a:t>Geplande belangrijkste activiteiten van de OUVER 2018/2019 incl EC</a:t>
            </a:r>
          </a:p>
          <a:p>
            <a:pPr lvl="1"/>
            <a:r>
              <a:rPr lang="nl-NL" sz="1400" dirty="0"/>
              <a:t>Stemming programmeren roll out							(Voorzitter)</a:t>
            </a:r>
          </a:p>
          <a:p>
            <a:pPr lvl="1"/>
            <a:r>
              <a:rPr lang="nl-NL" sz="1400" dirty="0"/>
              <a:t>Stemming release reserve</a:t>
            </a:r>
          </a:p>
          <a:p>
            <a:pPr lvl="1"/>
            <a:r>
              <a:rPr lang="nl-NL" sz="1400" dirty="0"/>
              <a:t>Goedkeuring budget 2018 / 2019</a:t>
            </a:r>
          </a:p>
          <a:p>
            <a:r>
              <a:rPr lang="nl-NL" sz="1400" dirty="0"/>
              <a:t>Rondvraag											(Voorzitter)</a:t>
            </a:r>
          </a:p>
          <a:p>
            <a:pPr lvl="0"/>
            <a:r>
              <a:rPr lang="nl-NL" sz="1400" dirty="0"/>
              <a:t>Afsluiting											(Voorzitter)</a:t>
            </a:r>
          </a:p>
          <a:p>
            <a:pPr lvl="0"/>
            <a:r>
              <a:rPr lang="nl-NL" sz="1400" dirty="0"/>
              <a:t>Borrel												(Voorzitter)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741" y="2864497"/>
            <a:ext cx="8129116" cy="30790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5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686800" cy="5085272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Welkom, vaststellen aantal aanwezigen en agenda					(Voorzitter)</a:t>
            </a:r>
          </a:p>
          <a:p>
            <a:r>
              <a:rPr lang="nl-NL" sz="1400" dirty="0"/>
              <a:t>Afsluiten van de financiën schooljaar 2017/2018					(Penningmeester)</a:t>
            </a:r>
          </a:p>
          <a:p>
            <a:pPr lvl="1"/>
            <a:r>
              <a:rPr lang="nl-NL" sz="1400" dirty="0"/>
              <a:t>resultaat / overzicht niet geïnde gelden</a:t>
            </a:r>
          </a:p>
          <a:p>
            <a:pPr lvl="1"/>
            <a:r>
              <a:rPr lang="nl-NL" sz="1400" dirty="0"/>
              <a:t>resultaten kascommissie</a:t>
            </a:r>
          </a:p>
          <a:p>
            <a:pPr lvl="1"/>
            <a:r>
              <a:rPr lang="nl-NL" sz="1400" dirty="0"/>
              <a:t>stemming afsluiting financiën schooljaar 2017/2018</a:t>
            </a:r>
          </a:p>
          <a:p>
            <a:r>
              <a:rPr lang="nl-NL" sz="1400" dirty="0"/>
              <a:t>Voortgang </a:t>
            </a:r>
            <a:r>
              <a:rPr lang="nl-NL" sz="1400" dirty="0" err="1"/>
              <a:t>sustainability</a:t>
            </a:r>
            <a:r>
              <a:rPr lang="nl-NL" sz="1400" dirty="0"/>
              <a:t>-project								(</a:t>
            </a:r>
            <a:r>
              <a:rPr lang="nl-NL" sz="1400" dirty="0" err="1"/>
              <a:t>Wycher</a:t>
            </a:r>
            <a:r>
              <a:rPr lang="nl-NL" sz="1400" dirty="0"/>
              <a:t>)</a:t>
            </a:r>
          </a:p>
          <a:p>
            <a:r>
              <a:rPr lang="nl-NL" sz="1400" dirty="0"/>
              <a:t>Presentatie gebruik van de kas								(Evert)</a:t>
            </a:r>
          </a:p>
          <a:p>
            <a:r>
              <a:rPr lang="nl-NL" sz="1400" dirty="0"/>
              <a:t>Voortgang programmeren (test resultaten / implementatie)			(Wycher)			</a:t>
            </a:r>
          </a:p>
          <a:p>
            <a:r>
              <a:rPr lang="nl-NL" sz="1400" dirty="0"/>
              <a:t>Outlook 2018/2019										(Penningmeester/EC link OUVER)</a:t>
            </a:r>
          </a:p>
          <a:p>
            <a:pPr lvl="1"/>
            <a:r>
              <a:rPr lang="nl-NL" sz="1400" dirty="0"/>
              <a:t>Budget </a:t>
            </a:r>
          </a:p>
          <a:p>
            <a:pPr lvl="1"/>
            <a:r>
              <a:rPr lang="nl-NL" sz="1400" dirty="0"/>
              <a:t>Geplande belangrijkste activiteiten van de OUVER 2018/2019 incl EC</a:t>
            </a:r>
          </a:p>
          <a:p>
            <a:pPr lvl="1"/>
            <a:r>
              <a:rPr lang="nl-NL" sz="1400" dirty="0"/>
              <a:t>Stemming programmeren roll out							(Voorzitter)</a:t>
            </a:r>
          </a:p>
          <a:p>
            <a:pPr lvl="1"/>
            <a:r>
              <a:rPr lang="nl-NL" sz="1400" dirty="0"/>
              <a:t>Stemming release reserve</a:t>
            </a:r>
          </a:p>
          <a:p>
            <a:pPr lvl="1"/>
            <a:r>
              <a:rPr lang="nl-NL" sz="1400" dirty="0"/>
              <a:t>Goedkeuring budget 2018 / 2019</a:t>
            </a:r>
          </a:p>
          <a:p>
            <a:r>
              <a:rPr lang="nl-NL" sz="1400" dirty="0"/>
              <a:t>Rondvraag											(Voorzitter)</a:t>
            </a:r>
          </a:p>
          <a:p>
            <a:pPr lvl="0"/>
            <a:r>
              <a:rPr lang="nl-NL" sz="1400" dirty="0"/>
              <a:t>Afsluiting											(Voorzitter)</a:t>
            </a:r>
          </a:p>
          <a:p>
            <a:pPr lvl="0"/>
            <a:r>
              <a:rPr lang="nl-NL" sz="1400" dirty="0"/>
              <a:t>Borrel												(Voorzitter)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741" y="3145854"/>
            <a:ext cx="8129116" cy="2784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Sustainability-project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i="1" dirty="0" err="1"/>
              <a:t>Wat</a:t>
            </a:r>
            <a:r>
              <a:rPr lang="en-US" sz="4000" i="1" dirty="0"/>
              <a:t> </a:t>
            </a:r>
            <a:r>
              <a:rPr lang="en-US" sz="4000" i="1" dirty="0" err="1"/>
              <a:t>doen</a:t>
            </a:r>
            <a:r>
              <a:rPr lang="en-US" sz="4000" i="1" dirty="0"/>
              <a:t> we in de </a:t>
            </a:r>
            <a:r>
              <a:rPr lang="en-US" sz="4000" i="1" dirty="0" err="1"/>
              <a:t>verschillende</a:t>
            </a:r>
            <a:r>
              <a:rPr lang="en-US" sz="4000" i="1" dirty="0"/>
              <a:t> </a:t>
            </a:r>
            <a:r>
              <a:rPr lang="en-US" sz="4000" i="1" dirty="0" err="1"/>
              <a:t>groepen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Groep</a:t>
            </a:r>
            <a:r>
              <a:rPr lang="en-US" dirty="0">
                <a:solidFill>
                  <a:srgbClr val="FF0000"/>
                </a:solidFill>
              </a:rPr>
              <a:t> 1-2-3</a:t>
            </a:r>
            <a:r>
              <a:rPr lang="en-US" dirty="0"/>
              <a:t>:  </a:t>
            </a:r>
            <a:r>
              <a:rPr lang="en-US" dirty="0" err="1"/>
              <a:t>Fruitbomen</a:t>
            </a:r>
            <a:r>
              <a:rPr lang="en-US" dirty="0"/>
              <a:t> en </a:t>
            </a:r>
            <a:r>
              <a:rPr lang="en-US" dirty="0" err="1"/>
              <a:t>kippen</a:t>
            </a:r>
            <a:endParaRPr lang="en-US" dirty="0"/>
          </a:p>
          <a:p>
            <a:pPr lvl="1"/>
            <a:r>
              <a:rPr lang="nl-NL" sz="2400" dirty="0"/>
              <a:t>Wat geeft de aarde ons?</a:t>
            </a:r>
          </a:p>
          <a:p>
            <a:pPr lvl="1"/>
            <a:r>
              <a:rPr lang="nl-NL" sz="2400" dirty="0"/>
              <a:t>Fruit bomen bij de dependance snoeien en onderhouden. Bloesem zien, ontwikkeling van vruchten</a:t>
            </a:r>
          </a:p>
          <a:p>
            <a:pPr lvl="1"/>
            <a:r>
              <a:rPr lang="nl-NL" sz="2400" dirty="0"/>
              <a:t>Kippen verzorgen/ productie van eieren.</a:t>
            </a:r>
          </a:p>
          <a:p>
            <a:pPr lvl="1"/>
            <a:r>
              <a:rPr lang="en-US" sz="2400" dirty="0" err="1"/>
              <a:t>Bezoek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Olmenhorst</a:t>
            </a:r>
            <a:r>
              <a:rPr lang="en-US" sz="2400" dirty="0"/>
              <a:t> /  De </a:t>
            </a:r>
            <a:r>
              <a:rPr lang="en-US" sz="2400" dirty="0" err="1"/>
              <a:t>Heimanshof</a:t>
            </a:r>
            <a:endParaRPr lang="nl-NL" sz="2400" dirty="0"/>
          </a:p>
          <a:p>
            <a:pPr lvl="1"/>
            <a:r>
              <a:rPr lang="nl-NL" sz="2400" dirty="0"/>
              <a:t>De natuur en de bloemen etc. ook centraal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Groep</a:t>
            </a:r>
            <a:r>
              <a:rPr lang="en-US" dirty="0">
                <a:solidFill>
                  <a:srgbClr val="FF0000"/>
                </a:solidFill>
              </a:rPr>
              <a:t> 4</a:t>
            </a:r>
            <a:r>
              <a:rPr lang="en-US" dirty="0"/>
              <a:t>: k</a:t>
            </a:r>
            <a:r>
              <a:rPr lang="nl-NL" dirty="0" err="1"/>
              <a:t>oken</a:t>
            </a:r>
            <a:r>
              <a:rPr lang="nl-NL" dirty="0"/>
              <a:t>/smaaklessen met recepten</a:t>
            </a:r>
          </a:p>
          <a:p>
            <a:pPr lvl="1"/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Sustainability-project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i="1" dirty="0" err="1"/>
              <a:t>Wat</a:t>
            </a:r>
            <a:r>
              <a:rPr lang="en-US" sz="4000" i="1" dirty="0"/>
              <a:t> </a:t>
            </a:r>
            <a:r>
              <a:rPr lang="en-US" sz="4000" i="1" dirty="0" err="1"/>
              <a:t>doen</a:t>
            </a:r>
            <a:r>
              <a:rPr lang="en-US" sz="4000" i="1" dirty="0"/>
              <a:t> we in de </a:t>
            </a:r>
            <a:r>
              <a:rPr lang="en-US" sz="4000" i="1" dirty="0" err="1"/>
              <a:t>verschillende</a:t>
            </a:r>
            <a:r>
              <a:rPr lang="en-US" sz="4000" i="1" dirty="0"/>
              <a:t> </a:t>
            </a:r>
            <a:r>
              <a:rPr lang="en-US" sz="4000" i="1" dirty="0" err="1"/>
              <a:t>groepen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51273" cy="49387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6700" dirty="0" err="1">
                <a:solidFill>
                  <a:srgbClr val="FF0000"/>
                </a:solidFill>
              </a:rPr>
              <a:t>Groep</a:t>
            </a:r>
            <a:r>
              <a:rPr lang="en-US" sz="6700" dirty="0">
                <a:solidFill>
                  <a:srgbClr val="FF0000"/>
                </a:solidFill>
              </a:rPr>
              <a:t> 5</a:t>
            </a:r>
            <a:r>
              <a:rPr lang="en-US" sz="6700" dirty="0"/>
              <a:t> : </a:t>
            </a:r>
            <a:r>
              <a:rPr lang="nl-NL" sz="6700" dirty="0"/>
              <a:t>Schooltuinen, lesstof in de thema’s:</a:t>
            </a:r>
          </a:p>
          <a:p>
            <a:pPr lvl="1">
              <a:lnSpc>
                <a:spcPct val="120000"/>
              </a:lnSpc>
            </a:pPr>
            <a:r>
              <a:rPr lang="nl-NL" sz="4500" dirty="0"/>
              <a:t> </a:t>
            </a:r>
            <a:r>
              <a:rPr lang="nl-NL" sz="5100" dirty="0"/>
              <a:t>Indeling planten en dierenrijk,</a:t>
            </a:r>
          </a:p>
          <a:p>
            <a:pPr lvl="1">
              <a:lnSpc>
                <a:spcPct val="120000"/>
              </a:lnSpc>
            </a:pPr>
            <a:r>
              <a:rPr lang="nl-NL" sz="5100" dirty="0"/>
              <a:t> Een beeld van Nederland</a:t>
            </a:r>
          </a:p>
          <a:p>
            <a:pPr lvl="1">
              <a:lnSpc>
                <a:spcPct val="120000"/>
              </a:lnSpc>
            </a:pPr>
            <a:r>
              <a:rPr lang="nl-NL" sz="5100" dirty="0"/>
              <a:t> Eten en landbouw</a:t>
            </a:r>
          </a:p>
          <a:p>
            <a:pPr>
              <a:lnSpc>
                <a:spcPct val="170000"/>
              </a:lnSpc>
            </a:pPr>
            <a:r>
              <a:rPr lang="en-US" sz="6700" dirty="0" err="1">
                <a:solidFill>
                  <a:srgbClr val="FF0000"/>
                </a:solidFill>
              </a:rPr>
              <a:t>Groep</a:t>
            </a:r>
            <a:r>
              <a:rPr lang="en-US" sz="6700" dirty="0">
                <a:solidFill>
                  <a:srgbClr val="FF0000"/>
                </a:solidFill>
              </a:rPr>
              <a:t> 6</a:t>
            </a:r>
            <a:r>
              <a:rPr lang="en-US" sz="6700" dirty="0"/>
              <a:t> : De </a:t>
            </a:r>
            <a:r>
              <a:rPr lang="en-US" sz="6700" dirty="0" err="1"/>
              <a:t>kas</a:t>
            </a:r>
            <a:r>
              <a:rPr lang="en-US" sz="6700" dirty="0"/>
              <a:t>, met </a:t>
            </a:r>
            <a:r>
              <a:rPr lang="en-US" sz="6700" dirty="0" err="1"/>
              <a:t>lesstof</a:t>
            </a:r>
            <a:r>
              <a:rPr lang="en-US" sz="6700" dirty="0"/>
              <a:t> in de </a:t>
            </a:r>
            <a:r>
              <a:rPr lang="en-US" sz="6700" dirty="0" err="1"/>
              <a:t>thema’s</a:t>
            </a:r>
            <a:r>
              <a:rPr lang="en-US" sz="6700" dirty="0"/>
              <a:t>:</a:t>
            </a:r>
            <a:r>
              <a:rPr lang="nl-NL" sz="6700" dirty="0"/>
              <a:t> </a:t>
            </a:r>
          </a:p>
          <a:p>
            <a:pPr lvl="1">
              <a:lnSpc>
                <a:spcPct val="120000"/>
              </a:lnSpc>
            </a:pPr>
            <a:r>
              <a:rPr lang="nl-NL" sz="5100" dirty="0"/>
              <a:t>Ecologie- samenhang in ecosystemen</a:t>
            </a:r>
          </a:p>
          <a:p>
            <a:pPr lvl="1">
              <a:lnSpc>
                <a:spcPct val="120000"/>
              </a:lnSpc>
            </a:pPr>
            <a:r>
              <a:rPr lang="nl-NL" sz="5100" dirty="0"/>
              <a:t>Natuurkundige verschijnselen – warmte, geluid, lucht en magnetisme</a:t>
            </a:r>
          </a:p>
          <a:p>
            <a:pPr lvl="1">
              <a:lnSpc>
                <a:spcPct val="120000"/>
              </a:lnSpc>
            </a:pPr>
            <a:r>
              <a:rPr lang="nl-NL" sz="5100" dirty="0"/>
              <a:t>Bergen en rivieren en Water en overstromingen</a:t>
            </a:r>
            <a:endParaRPr lang="nl-NL" dirty="0"/>
          </a:p>
          <a:p>
            <a:pPr lvl="1"/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Sustainability-project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i="1" dirty="0" err="1"/>
              <a:t>Wat</a:t>
            </a:r>
            <a:r>
              <a:rPr lang="en-US" sz="4000" i="1" dirty="0"/>
              <a:t> </a:t>
            </a:r>
            <a:r>
              <a:rPr lang="en-US" sz="4000" i="1" dirty="0" err="1"/>
              <a:t>doen</a:t>
            </a:r>
            <a:r>
              <a:rPr lang="en-US" sz="4000" i="1" dirty="0"/>
              <a:t> we in de </a:t>
            </a:r>
            <a:r>
              <a:rPr lang="en-US" sz="4000" i="1" dirty="0" err="1"/>
              <a:t>verschillende</a:t>
            </a:r>
            <a:r>
              <a:rPr lang="en-US" sz="4000" i="1" dirty="0"/>
              <a:t> </a:t>
            </a:r>
            <a:r>
              <a:rPr lang="en-US" sz="4000" i="1" dirty="0" err="1"/>
              <a:t>groepen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816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Groep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: Het </a:t>
            </a:r>
            <a:r>
              <a:rPr lang="en-US" dirty="0" err="1"/>
              <a:t>weer</a:t>
            </a:r>
            <a:r>
              <a:rPr lang="en-US" dirty="0"/>
              <a:t> en </a:t>
            </a:r>
            <a:r>
              <a:rPr lang="nl-NL" dirty="0"/>
              <a:t>afval recycling </a:t>
            </a:r>
          </a:p>
          <a:p>
            <a:pPr lvl="1">
              <a:lnSpc>
                <a:spcPct val="120000"/>
              </a:lnSpc>
            </a:pPr>
            <a:r>
              <a:rPr lang="nl-NL" sz="2600" dirty="0"/>
              <a:t>weerstation op schoolplein, digitaal weerstation op het dak </a:t>
            </a:r>
          </a:p>
          <a:p>
            <a:pPr lvl="1">
              <a:lnSpc>
                <a:spcPct val="120000"/>
              </a:lnSpc>
            </a:pPr>
            <a:r>
              <a:rPr lang="nl-NL" sz="2600" dirty="0"/>
              <a:t>technische principes van het maken en bedrukken van papier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Groep</a:t>
            </a:r>
            <a:r>
              <a:rPr lang="en-US" dirty="0">
                <a:solidFill>
                  <a:srgbClr val="FF0000"/>
                </a:solidFill>
              </a:rPr>
              <a:t> 8</a:t>
            </a:r>
            <a:r>
              <a:rPr lang="en-US" dirty="0"/>
              <a:t>: </a:t>
            </a:r>
            <a:r>
              <a:rPr lang="nl-NL" dirty="0"/>
              <a:t>Energie</a:t>
            </a:r>
          </a:p>
          <a:p>
            <a:pPr lvl="1"/>
            <a:r>
              <a:rPr lang="nl-NL" sz="2600" dirty="0"/>
              <a:t>Opwekken /opslaan/terugleveren van energie</a:t>
            </a:r>
          </a:p>
          <a:p>
            <a:pPr lvl="1"/>
            <a:r>
              <a:rPr lang="en-US" sz="2600" dirty="0" err="1"/>
              <a:t>Vooruit</a:t>
            </a:r>
            <a:r>
              <a:rPr lang="en-US" sz="2600" dirty="0"/>
              <a:t> op </a:t>
            </a:r>
            <a:r>
              <a:rPr lang="en-US" sz="2600" dirty="0" err="1"/>
              <a:t>waterstof</a:t>
            </a:r>
            <a:endParaRPr lang="en-US" sz="2600" dirty="0"/>
          </a:p>
          <a:p>
            <a:pPr lvl="1"/>
            <a:r>
              <a:rPr lang="en-US" sz="2600" dirty="0" err="1"/>
              <a:t>Energie</a:t>
            </a:r>
            <a:r>
              <a:rPr lang="en-US" sz="2600" dirty="0"/>
              <a:t> </a:t>
            </a:r>
            <a:r>
              <a:rPr lang="en-US" sz="2600" dirty="0" err="1"/>
              <a:t>uit</a:t>
            </a:r>
            <a:r>
              <a:rPr lang="en-US" sz="2600" dirty="0"/>
              <a:t> de </a:t>
            </a:r>
            <a:r>
              <a:rPr lang="en-US" sz="2600" dirty="0" err="1"/>
              <a:t>zon</a:t>
            </a:r>
            <a:endParaRPr lang="en-US" sz="2600" dirty="0"/>
          </a:p>
          <a:p>
            <a:pPr lvl="1">
              <a:buNone/>
            </a:pPr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Sustainability-project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816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5400" dirty="0"/>
              <a:t>Het </a:t>
            </a:r>
            <a:r>
              <a:rPr lang="en-US" sz="5400" dirty="0" err="1"/>
              <a:t>gebruik</a:t>
            </a:r>
            <a:r>
              <a:rPr lang="en-US" sz="5400" dirty="0"/>
              <a:t> van de </a:t>
            </a:r>
            <a:r>
              <a:rPr lang="en-US" sz="5400" dirty="0" err="1"/>
              <a:t>Kas</a:t>
            </a:r>
            <a:endParaRPr lang="en-US" sz="5400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 algn="ctr">
              <a:buNone/>
            </a:pPr>
            <a:r>
              <a:rPr lang="en-US" sz="3600" dirty="0" err="1"/>
              <a:t>presentatie</a:t>
            </a:r>
            <a:r>
              <a:rPr lang="en-US" sz="3600" dirty="0"/>
              <a:t> door </a:t>
            </a:r>
          </a:p>
          <a:p>
            <a:pPr lvl="1" algn="ctr">
              <a:buNone/>
            </a:pPr>
            <a:r>
              <a:rPr lang="en-US" sz="3600" dirty="0"/>
              <a:t>Evert Kamp</a:t>
            </a:r>
          </a:p>
          <a:p>
            <a:pPr lvl="1"/>
            <a:endParaRPr lang="nl-NL" dirty="0"/>
          </a:p>
          <a:p>
            <a:pPr lvl="1"/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err="1"/>
              <a:t>Programmeren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756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we nu?</a:t>
            </a:r>
          </a:p>
          <a:p>
            <a:r>
              <a:rPr lang="en-US" dirty="0" err="1"/>
              <a:t>Projectplan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5 t/m 8 </a:t>
            </a:r>
            <a:r>
              <a:rPr lang="en-US" dirty="0" err="1"/>
              <a:t>geaccepteerd</a:t>
            </a:r>
            <a:r>
              <a:rPr lang="en-US" dirty="0"/>
              <a:t>;</a:t>
            </a:r>
          </a:p>
          <a:p>
            <a:pPr>
              <a:lnSpc>
                <a:spcPct val="110000"/>
              </a:lnSpc>
            </a:pPr>
            <a:r>
              <a:rPr lang="en-US" dirty="0"/>
              <a:t>Pilot in </a:t>
            </a:r>
            <a:r>
              <a:rPr lang="en-US" dirty="0" err="1"/>
              <a:t>voorjaar</a:t>
            </a:r>
            <a:r>
              <a:rPr lang="en-US" dirty="0"/>
              <a:t> 2018 </a:t>
            </a:r>
            <a:r>
              <a:rPr lang="en-US" dirty="0" err="1"/>
              <a:t>gedaan</a:t>
            </a:r>
            <a:r>
              <a:rPr lang="en-US" dirty="0"/>
              <a:t>:</a:t>
            </a:r>
          </a:p>
          <a:p>
            <a:pPr lvl="1"/>
            <a:r>
              <a:rPr lang="en-US" sz="2400" dirty="0" err="1"/>
              <a:t>Programma</a:t>
            </a:r>
            <a:r>
              <a:rPr lang="en-US" sz="2400" dirty="0"/>
              <a:t> </a:t>
            </a:r>
            <a:r>
              <a:rPr lang="en-US" sz="2400" dirty="0" err="1"/>
              <a:t>BomberBot</a:t>
            </a:r>
            <a:r>
              <a:rPr lang="en-US" sz="2400" dirty="0"/>
              <a:t>  in pilot </a:t>
            </a:r>
            <a:r>
              <a:rPr lang="en-US" sz="2400" dirty="0" err="1"/>
              <a:t>gebruikt</a:t>
            </a:r>
            <a:endParaRPr lang="en-US" sz="2400" dirty="0"/>
          </a:p>
          <a:p>
            <a:pPr lvl="1"/>
            <a:r>
              <a:rPr lang="en-US" sz="2400" dirty="0" err="1"/>
              <a:t>Leerlingen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enthousiast</a:t>
            </a:r>
            <a:endParaRPr lang="en-US" sz="2400" dirty="0"/>
          </a:p>
          <a:p>
            <a:pPr lvl="1"/>
            <a:r>
              <a:rPr lang="en-US" sz="2400" dirty="0" err="1"/>
              <a:t>Leerkrachten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 </a:t>
            </a:r>
            <a:r>
              <a:rPr lang="en-US" sz="2400" dirty="0" err="1"/>
              <a:t>voldoende</a:t>
            </a:r>
            <a:r>
              <a:rPr lang="en-US" sz="2400" dirty="0"/>
              <a:t> </a:t>
            </a:r>
            <a:r>
              <a:rPr lang="en-US" sz="2400" dirty="0" err="1"/>
              <a:t>lesmateriaal</a:t>
            </a:r>
            <a:r>
              <a:rPr lang="en-US" sz="2400" dirty="0"/>
              <a:t> en </a:t>
            </a:r>
            <a:r>
              <a:rPr lang="en-US" sz="2400" dirty="0" err="1"/>
              <a:t>ondersteuning</a:t>
            </a:r>
            <a:endParaRPr lang="en-US" sz="2400" dirty="0"/>
          </a:p>
          <a:p>
            <a:pPr lvl="1"/>
            <a:r>
              <a:rPr lang="en-US" sz="2400" dirty="0" err="1"/>
              <a:t>Voorstel</a:t>
            </a:r>
            <a:r>
              <a:rPr lang="en-US" sz="2400" dirty="0"/>
              <a:t> </a:t>
            </a:r>
            <a:r>
              <a:rPr lang="en-US" sz="2400" dirty="0" err="1"/>
              <a:t>om</a:t>
            </a:r>
            <a:r>
              <a:rPr lang="en-US" sz="2400" dirty="0"/>
              <a:t> </a:t>
            </a:r>
            <a:r>
              <a:rPr lang="en-US" sz="2400" dirty="0" err="1"/>
              <a:t>BomberBot</a:t>
            </a:r>
            <a:r>
              <a:rPr lang="en-US" sz="2400" dirty="0"/>
              <a:t> in </a:t>
            </a:r>
            <a:r>
              <a:rPr lang="en-US" sz="2400" dirty="0" err="1"/>
              <a:t>groep</a:t>
            </a:r>
            <a:r>
              <a:rPr lang="en-US" sz="2400" dirty="0"/>
              <a:t> 5 en 6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gebruiken</a:t>
            </a: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200" dirty="0"/>
          </a:p>
          <a:p>
            <a:pPr lvl="1">
              <a:buNone/>
            </a:pPr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err="1"/>
              <a:t>Programmeren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49387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i="1" dirty="0"/>
              <a:t>Hoe nu </a:t>
            </a:r>
            <a:r>
              <a:rPr lang="en-US" i="1" dirty="0" err="1"/>
              <a:t>verder</a:t>
            </a:r>
            <a:r>
              <a:rPr lang="en-US" i="1" dirty="0"/>
              <a:t>?</a:t>
            </a:r>
          </a:p>
          <a:p>
            <a:pPr>
              <a:buNone/>
            </a:pP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komt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Stuurgroep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evaluatie</a:t>
            </a:r>
            <a:r>
              <a:rPr lang="en-US" sz="2800" dirty="0"/>
              <a:t> en </a:t>
            </a:r>
            <a:r>
              <a:rPr lang="en-US" sz="2800" dirty="0" err="1"/>
              <a:t>begeleiding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Project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schoolbreed</a:t>
            </a:r>
            <a:r>
              <a:rPr lang="en-US" sz="2800" dirty="0"/>
              <a:t>: </a:t>
            </a:r>
            <a:r>
              <a:rPr lang="en-US" sz="2800" dirty="0" err="1"/>
              <a:t>groep</a:t>
            </a:r>
            <a:r>
              <a:rPr lang="en-US" sz="2800" dirty="0"/>
              <a:t> 1 t/m 8</a:t>
            </a:r>
          </a:p>
          <a:p>
            <a:r>
              <a:rPr lang="en-US" dirty="0" err="1"/>
              <a:t>Groepen</a:t>
            </a:r>
            <a:r>
              <a:rPr lang="en-US" dirty="0"/>
              <a:t> 1-2 </a:t>
            </a:r>
            <a:r>
              <a:rPr lang="en-US" dirty="0" err="1"/>
              <a:t>gaan</a:t>
            </a:r>
            <a:r>
              <a:rPr lang="en-US" dirty="0"/>
              <a:t> Bee-</a:t>
            </a:r>
            <a:r>
              <a:rPr lang="en-US" dirty="0" err="1"/>
              <a:t>bot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pPr lvl="1">
              <a:lnSpc>
                <a:spcPct val="150000"/>
              </a:lnSpc>
              <a:buNone/>
            </a:pPr>
            <a:r>
              <a:rPr lang="en-US" sz="2000" dirty="0" err="1"/>
              <a:t>Spelenderwijs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programmeerbaar</a:t>
            </a:r>
            <a:r>
              <a:rPr lang="en-US" sz="2000" dirty="0"/>
              <a:t> </a:t>
            </a:r>
            <a:r>
              <a:rPr lang="en-US" sz="2000" dirty="0" err="1"/>
              <a:t>bijtje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Groepen</a:t>
            </a:r>
            <a:r>
              <a:rPr lang="en-US" dirty="0"/>
              <a:t> 3- 4 </a:t>
            </a:r>
            <a:r>
              <a:rPr lang="en-US" dirty="0" err="1"/>
              <a:t>gaan</a:t>
            </a:r>
            <a:r>
              <a:rPr lang="en-US" dirty="0"/>
              <a:t> Pro-</a:t>
            </a:r>
            <a:r>
              <a:rPr lang="en-US" dirty="0" err="1"/>
              <a:t>bot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pPr lvl="7">
              <a:lnSpc>
                <a:spcPct val="150000"/>
              </a:lnSpc>
              <a:buNone/>
            </a:pPr>
            <a:r>
              <a:rPr lang="en-US" dirty="0" err="1"/>
              <a:t>Vloercomputer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pen </a:t>
            </a:r>
            <a:r>
              <a:rPr lang="en-US" dirty="0" err="1"/>
              <a:t>erin</a:t>
            </a:r>
            <a:r>
              <a:rPr lang="en-US" dirty="0"/>
              <a:t>, </a:t>
            </a:r>
            <a:r>
              <a:rPr lang="en-US" dirty="0" err="1"/>
              <a:t>waarmee</a:t>
            </a:r>
            <a:endParaRPr lang="en-US" dirty="0"/>
          </a:p>
          <a:p>
            <a:pPr lvl="7">
              <a:lnSpc>
                <a:spcPct val="150000"/>
              </a:lnSpc>
              <a:buNone/>
            </a:pPr>
            <a:r>
              <a:rPr lang="en-US" dirty="0" err="1"/>
              <a:t>figuren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getekend</a:t>
            </a:r>
            <a:endParaRPr lang="nl-NL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pic>
        <p:nvPicPr>
          <p:cNvPr id="6" name="Afbeelding 5" descr="Bee-b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3012679"/>
            <a:ext cx="1358720" cy="1341427"/>
          </a:xfrm>
          <a:prstGeom prst="rect">
            <a:avLst/>
          </a:prstGeom>
        </p:spPr>
      </p:pic>
      <p:pic>
        <p:nvPicPr>
          <p:cNvPr id="7" name="Afbeelding 6" descr="Pro-b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97" y="5038494"/>
            <a:ext cx="1430356" cy="13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686800" cy="5085272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Welkom, vaststellen aantal aanwezigen en agenda					(Voorzitter)</a:t>
            </a:r>
          </a:p>
          <a:p>
            <a:r>
              <a:rPr lang="nl-NL" sz="1400" dirty="0"/>
              <a:t>Afsluiten van de financiën schooljaar 2017/2018					(Penningmeester)</a:t>
            </a:r>
          </a:p>
          <a:p>
            <a:pPr lvl="1"/>
            <a:r>
              <a:rPr lang="nl-NL" sz="1400" dirty="0"/>
              <a:t>resultaat / overzicht niet geïnde gelden</a:t>
            </a:r>
          </a:p>
          <a:p>
            <a:pPr lvl="1"/>
            <a:r>
              <a:rPr lang="nl-NL" sz="1400" dirty="0"/>
              <a:t>resultaten kascommissie</a:t>
            </a:r>
          </a:p>
          <a:p>
            <a:pPr lvl="1"/>
            <a:r>
              <a:rPr lang="nl-NL" sz="1400" dirty="0"/>
              <a:t>stemming afsluiting financiën schooljaar 2017/2018</a:t>
            </a:r>
          </a:p>
          <a:p>
            <a:r>
              <a:rPr lang="nl-NL" sz="1400" dirty="0"/>
              <a:t>Voortgang sustainability-project								(</a:t>
            </a:r>
            <a:r>
              <a:rPr lang="nl-NL" sz="1400" dirty="0" err="1"/>
              <a:t>Wycher</a:t>
            </a:r>
            <a:r>
              <a:rPr lang="nl-NL" sz="1400" dirty="0"/>
              <a:t>)</a:t>
            </a:r>
          </a:p>
          <a:p>
            <a:r>
              <a:rPr lang="nl-NL" sz="1400" dirty="0"/>
              <a:t>Presentatie gebruik van de kas								(Evert)</a:t>
            </a:r>
          </a:p>
          <a:p>
            <a:r>
              <a:rPr lang="nl-NL" sz="1400" dirty="0"/>
              <a:t>Voortgang programmeren (test resultaten / implementatie)			(Wycher)			</a:t>
            </a:r>
          </a:p>
          <a:p>
            <a:r>
              <a:rPr lang="nl-NL" sz="1400" dirty="0"/>
              <a:t>Outlook 2018/2019										(Penningmeester/EC link OUVER)</a:t>
            </a:r>
          </a:p>
          <a:p>
            <a:pPr lvl="1"/>
            <a:r>
              <a:rPr lang="nl-NL" sz="1400" dirty="0"/>
              <a:t>Budget </a:t>
            </a:r>
          </a:p>
          <a:p>
            <a:pPr lvl="1"/>
            <a:r>
              <a:rPr lang="nl-NL" sz="1400" dirty="0"/>
              <a:t>Geplande belangrijkste activiteiten van de OUVER 2018/2019 incl EC</a:t>
            </a:r>
          </a:p>
          <a:p>
            <a:pPr lvl="1"/>
            <a:r>
              <a:rPr lang="nl-NL" sz="1400" dirty="0"/>
              <a:t>Stemming programmeren roll out							(Voorzitter)</a:t>
            </a:r>
          </a:p>
          <a:p>
            <a:pPr lvl="1"/>
            <a:r>
              <a:rPr lang="nl-NL" sz="1400" dirty="0"/>
              <a:t>Stemming release reserve</a:t>
            </a:r>
          </a:p>
          <a:p>
            <a:pPr lvl="1"/>
            <a:r>
              <a:rPr lang="nl-NL" sz="1400" dirty="0"/>
              <a:t>Goedkeuring budget 2018 / 2019</a:t>
            </a:r>
          </a:p>
          <a:p>
            <a:r>
              <a:rPr lang="nl-NL" sz="1400" dirty="0"/>
              <a:t>Rondvraag											(Voorzitter)</a:t>
            </a:r>
          </a:p>
          <a:p>
            <a:pPr lvl="0"/>
            <a:r>
              <a:rPr lang="nl-NL" sz="1400" dirty="0"/>
              <a:t>Afsluiting											(Voorzitter)</a:t>
            </a:r>
          </a:p>
          <a:p>
            <a:pPr lvl="0"/>
            <a:r>
              <a:rPr lang="nl-NL" sz="1400" dirty="0"/>
              <a:t>Borrel												(Voorzitter)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err="1"/>
              <a:t>Programmeren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49387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i="1" dirty="0"/>
              <a:t>Hoe nu </a:t>
            </a:r>
            <a:r>
              <a:rPr lang="en-US" i="1" dirty="0" err="1"/>
              <a:t>verder</a:t>
            </a:r>
            <a:r>
              <a:rPr lang="en-US" i="1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Groep</a:t>
            </a:r>
            <a:r>
              <a:rPr lang="en-US" dirty="0"/>
              <a:t> 5-6 Bomber </a:t>
            </a:r>
            <a:r>
              <a:rPr lang="en-US" dirty="0" err="1"/>
              <a:t>Bot</a:t>
            </a:r>
            <a:r>
              <a:rPr lang="en-US" dirty="0"/>
              <a:t>: in </a:t>
            </a:r>
            <a:r>
              <a:rPr lang="en-US" dirty="0" err="1"/>
              <a:t>totaal</a:t>
            </a:r>
            <a:r>
              <a:rPr lang="en-US" dirty="0"/>
              <a:t> 19 lessen</a:t>
            </a:r>
          </a:p>
          <a:p>
            <a:pPr>
              <a:buNone/>
            </a:pPr>
            <a:r>
              <a:rPr lang="nl-NL" sz="2800" dirty="0"/>
              <a:t>	</a:t>
            </a:r>
            <a:r>
              <a:rPr lang="nl-NL" sz="2400" dirty="0" err="1"/>
              <a:t>Bomberbot</a:t>
            </a:r>
            <a:r>
              <a:rPr lang="nl-NL" sz="2400" dirty="0"/>
              <a:t> biedt een volledig uitgewerkt lesmateriaal om op een leuke en eenvoudige manier programmeerlessen te verzorgen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Groep</a:t>
            </a:r>
            <a:r>
              <a:rPr lang="en-US" dirty="0"/>
              <a:t> 7-8 </a:t>
            </a:r>
            <a:r>
              <a:rPr lang="en-US" dirty="0" err="1"/>
              <a:t>Vervolg</a:t>
            </a:r>
            <a:r>
              <a:rPr lang="en-US" dirty="0"/>
              <a:t> </a:t>
            </a:r>
            <a:r>
              <a:rPr lang="en-US" dirty="0" err="1"/>
              <a:t>programmeren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sz="2400" dirty="0"/>
              <a:t>	met </a:t>
            </a:r>
            <a:r>
              <a:rPr lang="en-US" sz="2400" dirty="0" err="1"/>
              <a:t>gebruik</a:t>
            </a:r>
            <a:r>
              <a:rPr lang="en-US" sz="2400" dirty="0"/>
              <a:t> van (online) software Scratch, Code.org en Code </a:t>
            </a:r>
            <a:r>
              <a:rPr lang="en-US" sz="2400" dirty="0" err="1"/>
              <a:t>kinderen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err="1"/>
              <a:t>Programmeren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49387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i="1" dirty="0" err="1"/>
              <a:t>Wat</a:t>
            </a:r>
            <a:r>
              <a:rPr lang="en-US" i="1" dirty="0"/>
              <a:t> </a:t>
            </a:r>
            <a:r>
              <a:rPr lang="en-US" i="1" dirty="0" err="1"/>
              <a:t>hebben</a:t>
            </a:r>
            <a:r>
              <a:rPr lang="en-US" i="1" dirty="0"/>
              <a:t> we </a:t>
            </a:r>
            <a:r>
              <a:rPr lang="en-US" i="1" dirty="0" err="1"/>
              <a:t>nodig</a:t>
            </a:r>
            <a:r>
              <a:rPr lang="en-US" i="1" dirty="0"/>
              <a:t> </a:t>
            </a:r>
            <a:r>
              <a:rPr lang="en-US" i="1" dirty="0" err="1"/>
              <a:t>voor</a:t>
            </a:r>
            <a:r>
              <a:rPr lang="en-US" i="1" dirty="0"/>
              <a:t> de start?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Licentie</a:t>
            </a:r>
            <a:r>
              <a:rPr lang="en-US" dirty="0"/>
              <a:t> Bomber </a:t>
            </a:r>
            <a:r>
              <a:rPr lang="en-US" dirty="0" err="1"/>
              <a:t>Bot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5 en 6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chromebooks</a:t>
            </a:r>
            <a:endParaRPr lang="en-US" dirty="0"/>
          </a:p>
          <a:p>
            <a:pPr lvl="1"/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op </a:t>
            </a:r>
            <a:r>
              <a:rPr lang="en-US" sz="2400" dirty="0" err="1"/>
              <a:t>dit</a:t>
            </a:r>
            <a:r>
              <a:rPr lang="en-US" sz="2400" dirty="0"/>
              <a:t> moment 52 </a:t>
            </a:r>
            <a:r>
              <a:rPr lang="en-US" sz="2400" dirty="0" err="1"/>
              <a:t>chromebooks</a:t>
            </a:r>
            <a:r>
              <a:rPr lang="en-US" sz="2400" dirty="0"/>
              <a:t> die </a:t>
            </a:r>
            <a:r>
              <a:rPr lang="en-US" sz="2400" dirty="0" err="1"/>
              <a:t>volgens</a:t>
            </a:r>
            <a:r>
              <a:rPr lang="en-US" sz="2400" dirty="0"/>
              <a:t> rooster in de </a:t>
            </a:r>
            <a:r>
              <a:rPr lang="en-US" sz="2400" dirty="0" err="1"/>
              <a:t>groepen</a:t>
            </a:r>
            <a:r>
              <a:rPr lang="en-US" sz="2400" dirty="0"/>
              <a:t> 5 t/m 8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gebruikt</a:t>
            </a:r>
            <a:r>
              <a:rPr lang="en-US" sz="2400" dirty="0"/>
              <a:t> in de </a:t>
            </a:r>
            <a:r>
              <a:rPr lang="en-US" sz="2400" dirty="0" err="1"/>
              <a:t>reguliere</a:t>
            </a:r>
            <a:r>
              <a:rPr lang="en-US" sz="2400" dirty="0"/>
              <a:t> lessen  en </a:t>
            </a:r>
            <a:r>
              <a:rPr lang="en-US" sz="2400" dirty="0" err="1"/>
              <a:t>voor</a:t>
            </a:r>
            <a:r>
              <a:rPr lang="en-US" sz="2400" dirty="0"/>
              <a:t> het </a:t>
            </a:r>
            <a:r>
              <a:rPr lang="en-US" sz="2400" dirty="0" err="1"/>
              <a:t>afleggen</a:t>
            </a:r>
            <a:r>
              <a:rPr lang="en-US" sz="2400" dirty="0"/>
              <a:t> van </a:t>
            </a:r>
            <a:r>
              <a:rPr lang="en-US" sz="2400" dirty="0" err="1"/>
              <a:t>toetsen</a:t>
            </a:r>
            <a:endParaRPr lang="en-US" sz="2400" dirty="0"/>
          </a:p>
          <a:p>
            <a:pPr lvl="1"/>
            <a:r>
              <a:rPr lang="en-US" sz="2400" dirty="0" err="1"/>
              <a:t>Voor</a:t>
            </a:r>
            <a:r>
              <a:rPr lang="en-US" sz="2400" dirty="0"/>
              <a:t> het project </a:t>
            </a:r>
            <a:r>
              <a:rPr lang="en-US" sz="2400" dirty="0" err="1"/>
              <a:t>Programmeren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iedere</a:t>
            </a:r>
            <a:r>
              <a:rPr lang="en-US" sz="2400" dirty="0"/>
              <a:t> </a:t>
            </a:r>
            <a:r>
              <a:rPr lang="en-US" sz="2400" dirty="0" err="1"/>
              <a:t>groep</a:t>
            </a:r>
            <a:r>
              <a:rPr lang="en-US" sz="2400" dirty="0"/>
              <a:t> </a:t>
            </a:r>
            <a:r>
              <a:rPr lang="en-US" sz="2400" dirty="0" err="1"/>
              <a:t>tenminste</a:t>
            </a:r>
            <a:r>
              <a:rPr lang="en-US" sz="2400" dirty="0"/>
              <a:t> 1 </a:t>
            </a:r>
            <a:r>
              <a:rPr lang="en-US" sz="2400" dirty="0" err="1"/>
              <a:t>uur</a:t>
            </a:r>
            <a:r>
              <a:rPr lang="en-US" sz="2400" dirty="0"/>
              <a:t> per 2 </a:t>
            </a:r>
            <a:r>
              <a:rPr lang="en-US" sz="2400" dirty="0" err="1"/>
              <a:t>weken</a:t>
            </a:r>
            <a:r>
              <a:rPr lang="en-US" sz="2400" dirty="0"/>
              <a:t> de </a:t>
            </a:r>
            <a:r>
              <a:rPr lang="en-US" sz="2400" dirty="0" err="1"/>
              <a:t>chromebooks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r>
              <a:rPr lang="en-US" sz="2400" dirty="0"/>
              <a:t> </a:t>
            </a:r>
          </a:p>
          <a:p>
            <a:r>
              <a:rPr lang="en-US" dirty="0" err="1"/>
              <a:t>Geplande</a:t>
            </a:r>
            <a:r>
              <a:rPr lang="en-US" dirty="0"/>
              <a:t> start: </a:t>
            </a:r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kerstvakantie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err="1"/>
              <a:t>Programmeren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49387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i="1" dirty="0" err="1"/>
              <a:t>Gebruik</a:t>
            </a:r>
            <a:r>
              <a:rPr lang="en-US" i="1" dirty="0"/>
              <a:t> </a:t>
            </a:r>
            <a:r>
              <a:rPr lang="en-US" i="1" dirty="0" err="1"/>
              <a:t>chromebooks</a:t>
            </a:r>
            <a:endParaRPr lang="en-US" i="1" dirty="0"/>
          </a:p>
          <a:p>
            <a:r>
              <a:rPr lang="en-US" sz="2800" dirty="0" err="1"/>
              <a:t>Voor</a:t>
            </a:r>
            <a:r>
              <a:rPr lang="en-US" sz="2800" dirty="0"/>
              <a:t> het </a:t>
            </a:r>
            <a:r>
              <a:rPr lang="en-US" sz="2800" dirty="0" err="1"/>
              <a:t>succesvolle</a:t>
            </a:r>
            <a:r>
              <a:rPr lang="en-US" sz="2800" dirty="0"/>
              <a:t> start  van het project </a:t>
            </a:r>
            <a:r>
              <a:rPr lang="en-US" sz="2800" dirty="0" err="1"/>
              <a:t>Programmeren</a:t>
            </a:r>
            <a:r>
              <a:rPr lang="en-US" sz="2800" dirty="0"/>
              <a:t> </a:t>
            </a:r>
            <a:r>
              <a:rPr lang="en-US" sz="2800" dirty="0" err="1"/>
              <a:t>hebben</a:t>
            </a:r>
            <a:r>
              <a:rPr lang="en-US" sz="2800" dirty="0"/>
              <a:t> we 32 extra </a:t>
            </a:r>
            <a:r>
              <a:rPr lang="en-US" sz="2800" dirty="0" err="1"/>
              <a:t>chromebooks</a:t>
            </a:r>
            <a:r>
              <a:rPr lang="en-US" sz="2800" dirty="0"/>
              <a:t>  </a:t>
            </a:r>
            <a:r>
              <a:rPr lang="en-US" sz="2800" dirty="0" err="1"/>
              <a:t>nodig</a:t>
            </a:r>
            <a:r>
              <a:rPr lang="en-US" sz="2800" dirty="0"/>
              <a:t> (incl. </a:t>
            </a:r>
            <a:r>
              <a:rPr lang="en-US" sz="2800" dirty="0" err="1"/>
              <a:t>kast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het </a:t>
            </a:r>
            <a:r>
              <a:rPr lang="en-US" sz="2800" dirty="0" err="1"/>
              <a:t>opladen</a:t>
            </a:r>
            <a:r>
              <a:rPr lang="en-US" sz="2800" dirty="0"/>
              <a:t>) ;</a:t>
            </a:r>
          </a:p>
          <a:p>
            <a:r>
              <a:rPr lang="en-US" sz="2800" dirty="0"/>
              <a:t>De </a:t>
            </a:r>
            <a:r>
              <a:rPr lang="en-US" sz="2800" dirty="0" err="1"/>
              <a:t>totale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</a:t>
            </a:r>
            <a:r>
              <a:rPr lang="en-US" sz="2800" dirty="0" err="1"/>
              <a:t>bedragen</a:t>
            </a:r>
            <a:r>
              <a:rPr lang="en-US" sz="2800" dirty="0"/>
              <a:t>  € 10.500,-; </a:t>
            </a:r>
          </a:p>
          <a:p>
            <a:r>
              <a:rPr lang="en-US" sz="2800" dirty="0"/>
              <a:t>ONS </a:t>
            </a:r>
            <a:r>
              <a:rPr lang="en-US" sz="2800" dirty="0" err="1"/>
              <a:t>zal</a:t>
            </a:r>
            <a:r>
              <a:rPr lang="en-US" sz="2800" dirty="0"/>
              <a:t>  € 3.000,- </a:t>
            </a:r>
            <a:r>
              <a:rPr lang="en-US" sz="2800" dirty="0" err="1"/>
              <a:t>bijdragen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het project;</a:t>
            </a:r>
          </a:p>
          <a:p>
            <a:r>
              <a:rPr lang="en-US" sz="2800" dirty="0"/>
              <a:t>ONS </a:t>
            </a:r>
            <a:r>
              <a:rPr lang="en-US" sz="2800" dirty="0" err="1"/>
              <a:t>zal</a:t>
            </a:r>
            <a:r>
              <a:rPr lang="en-US" sz="2800" dirty="0"/>
              <a:t> </a:t>
            </a:r>
            <a:r>
              <a:rPr lang="en-US" sz="2800" dirty="0" err="1"/>
              <a:t>beheer</a:t>
            </a:r>
            <a:r>
              <a:rPr lang="en-US" sz="2800" dirty="0"/>
              <a:t> en </a:t>
            </a:r>
            <a:r>
              <a:rPr lang="en-US" sz="2800" dirty="0" err="1"/>
              <a:t>onderhoud</a:t>
            </a:r>
            <a:r>
              <a:rPr lang="en-US" sz="2800" dirty="0"/>
              <a:t> </a:t>
            </a:r>
            <a:r>
              <a:rPr lang="en-US" sz="2800" dirty="0" err="1"/>
              <a:t>verzorgen</a:t>
            </a:r>
            <a:r>
              <a:rPr lang="en-US" sz="2800" dirty="0"/>
              <a:t>;</a:t>
            </a:r>
          </a:p>
          <a:p>
            <a:r>
              <a:rPr lang="en-US" sz="2800" dirty="0"/>
              <a:t>Het </a:t>
            </a:r>
            <a:r>
              <a:rPr lang="en-US" sz="2800" dirty="0" err="1"/>
              <a:t>bestuur</a:t>
            </a:r>
            <a:r>
              <a:rPr lang="en-US" sz="2800" dirty="0"/>
              <a:t> van OUVER </a:t>
            </a:r>
            <a:r>
              <a:rPr lang="en-US" sz="2800" dirty="0" err="1"/>
              <a:t>wil</a:t>
            </a:r>
            <a:r>
              <a:rPr lang="en-US" sz="2800" dirty="0"/>
              <a:t> </a:t>
            </a:r>
            <a:r>
              <a:rPr lang="en-US" sz="2800" dirty="0" err="1"/>
              <a:t>voorstellen</a:t>
            </a:r>
            <a:r>
              <a:rPr lang="en-US" sz="2800" dirty="0"/>
              <a:t> om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bijdrage</a:t>
            </a:r>
            <a:r>
              <a:rPr lang="en-US" sz="2800" dirty="0"/>
              <a:t> van € 7.500,-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geven</a:t>
            </a:r>
            <a:r>
              <a:rPr lang="en-US" sz="2800" dirty="0"/>
              <a:t> 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/>
              <a:t>vraagt </a:t>
            </a:r>
            <a:r>
              <a:rPr lang="en-US" sz="2800" dirty="0" err="1"/>
              <a:t>daarvoor</a:t>
            </a:r>
            <a:r>
              <a:rPr lang="en-US" sz="2800" dirty="0"/>
              <a:t> </a:t>
            </a:r>
            <a:r>
              <a:rPr lang="en-US" sz="2800" dirty="0" err="1"/>
              <a:t>goedkeuring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de </a:t>
            </a:r>
            <a:r>
              <a:rPr lang="en-US" sz="2800" dirty="0" err="1"/>
              <a:t>Algemene</a:t>
            </a:r>
            <a:r>
              <a:rPr lang="en-US" sz="2800" dirty="0"/>
              <a:t> </a:t>
            </a:r>
            <a:r>
              <a:rPr lang="en-US" sz="2800" dirty="0" err="1"/>
              <a:t>Ledenvergadering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686800" cy="5085272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Welkom, vaststellen aantal aanwezigen en agenda					(Voorzitter)</a:t>
            </a:r>
          </a:p>
          <a:p>
            <a:r>
              <a:rPr lang="nl-NL" sz="1400" dirty="0"/>
              <a:t>Afsluiten van de financiën schooljaar 2017/2018					(Penningmeester)</a:t>
            </a:r>
          </a:p>
          <a:p>
            <a:pPr lvl="1"/>
            <a:r>
              <a:rPr lang="nl-NL" sz="1400" dirty="0"/>
              <a:t>resultaat / overzicht niet geïnde gelden</a:t>
            </a:r>
          </a:p>
          <a:p>
            <a:pPr lvl="1"/>
            <a:r>
              <a:rPr lang="nl-NL" sz="1400" dirty="0"/>
              <a:t>resultaten kascommissie</a:t>
            </a:r>
          </a:p>
          <a:p>
            <a:pPr lvl="1"/>
            <a:r>
              <a:rPr lang="nl-NL" sz="1400" dirty="0"/>
              <a:t>stemming afsluiting financiën schooljaar 2017/2018</a:t>
            </a:r>
          </a:p>
          <a:p>
            <a:r>
              <a:rPr lang="nl-NL" sz="1400" dirty="0"/>
              <a:t>Voortgang </a:t>
            </a:r>
            <a:r>
              <a:rPr lang="nl-NL" sz="1400" dirty="0" err="1"/>
              <a:t>sustainability</a:t>
            </a:r>
            <a:r>
              <a:rPr lang="nl-NL" sz="1400" dirty="0"/>
              <a:t>-project								(</a:t>
            </a:r>
            <a:r>
              <a:rPr lang="nl-NL" sz="1400" dirty="0" err="1"/>
              <a:t>Wycher</a:t>
            </a:r>
            <a:r>
              <a:rPr lang="nl-NL" sz="1400" dirty="0"/>
              <a:t>)</a:t>
            </a:r>
          </a:p>
          <a:p>
            <a:r>
              <a:rPr lang="nl-NL" sz="1400" dirty="0"/>
              <a:t>Presentatie gebruik van de kas								(Evert)</a:t>
            </a:r>
          </a:p>
          <a:p>
            <a:r>
              <a:rPr lang="nl-NL" sz="1400" dirty="0"/>
              <a:t>Voortgang programmeren (test resultaten / implementatie)			(Wycher)			</a:t>
            </a:r>
          </a:p>
          <a:p>
            <a:r>
              <a:rPr lang="nl-NL" sz="1400" dirty="0"/>
              <a:t>Outlook 2018/2019										(Penningmeester/EC link OUVER)</a:t>
            </a:r>
          </a:p>
          <a:p>
            <a:pPr lvl="1"/>
            <a:r>
              <a:rPr lang="nl-NL" sz="1400" dirty="0"/>
              <a:t>Budget </a:t>
            </a:r>
          </a:p>
          <a:p>
            <a:pPr lvl="1"/>
            <a:r>
              <a:rPr lang="nl-NL" sz="1400" dirty="0"/>
              <a:t>Geplande belangrijkste activiteiten van de OUVER 2018/2019 incl EC</a:t>
            </a:r>
          </a:p>
          <a:p>
            <a:pPr lvl="1"/>
            <a:r>
              <a:rPr lang="nl-NL" sz="1400" dirty="0"/>
              <a:t>Stemming programmeren roll out							(Voorzitter)</a:t>
            </a:r>
          </a:p>
          <a:p>
            <a:pPr lvl="1"/>
            <a:r>
              <a:rPr lang="nl-NL" sz="1400" dirty="0"/>
              <a:t>Stemming “release” reserve							(Voorzitter)</a:t>
            </a:r>
          </a:p>
          <a:p>
            <a:pPr lvl="1"/>
            <a:r>
              <a:rPr lang="nl-NL" sz="1400" dirty="0"/>
              <a:t>Goedkeuring budget 2018 / 2019</a:t>
            </a:r>
          </a:p>
          <a:p>
            <a:r>
              <a:rPr lang="nl-NL" sz="1400" dirty="0"/>
              <a:t>Rondvraag											(Voorzitter)</a:t>
            </a:r>
          </a:p>
          <a:p>
            <a:pPr lvl="0"/>
            <a:r>
              <a:rPr lang="nl-NL" sz="1400" dirty="0"/>
              <a:t>Afsluiting											(Voorzitter)</a:t>
            </a:r>
          </a:p>
          <a:p>
            <a:pPr lvl="0"/>
            <a:r>
              <a:rPr lang="nl-NL" sz="1400" dirty="0"/>
              <a:t>Borrel												(Voorzitter)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741" y="3379123"/>
            <a:ext cx="8576986" cy="155677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4C00C28-9721-4845-9379-7CF28B66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" y="97121"/>
            <a:ext cx="5837767" cy="6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AF824F45-F8D8-48A7-8730-96CBE58D5F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175" y="1320165"/>
          <a:ext cx="7867650" cy="477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2CA193A-EA5A-4F54-B42F-4C9D8E67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Begroting</a:t>
            </a:r>
            <a:r>
              <a:rPr lang="en-US" sz="4000" dirty="0">
                <a:solidFill>
                  <a:srgbClr val="002060"/>
                </a:solidFill>
              </a:rPr>
              <a:t> 2018-2019</a:t>
            </a:r>
          </a:p>
        </p:txBody>
      </p:sp>
    </p:spTree>
    <p:extLst>
      <p:ext uri="{BB962C8B-B14F-4D97-AF65-F5344CB8AC3E}">
        <p14:creationId xmlns:p14="http://schemas.microsoft.com/office/powerpoint/2010/main" val="340535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CA193A-EA5A-4F54-B42F-4C9D8E67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Begroting</a:t>
            </a:r>
            <a:r>
              <a:rPr lang="en-US" sz="4000" dirty="0">
                <a:solidFill>
                  <a:srgbClr val="002060"/>
                </a:solidFill>
              </a:rPr>
              <a:t> 2018-2019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340DB-940B-4642-9BF5-C1C5D1096046}"/>
              </a:ext>
            </a:extLst>
          </p:cNvPr>
          <p:cNvSpPr txBox="1">
            <a:spLocks/>
          </p:cNvSpPr>
          <p:nvPr/>
        </p:nvSpPr>
        <p:spPr>
          <a:xfrm>
            <a:off x="457200" y="1903483"/>
            <a:ext cx="8382000" cy="4602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err="1"/>
              <a:t>Vragen</a:t>
            </a:r>
            <a:r>
              <a:rPr lang="en-US" sz="2100" b="1" dirty="0"/>
              <a:t> </a:t>
            </a:r>
            <a:r>
              <a:rPr lang="en-US" sz="2100" b="1" dirty="0" err="1"/>
              <a:t>en</a:t>
            </a:r>
            <a:r>
              <a:rPr lang="en-US" sz="2100" b="1" dirty="0"/>
              <a:t>/of </a:t>
            </a:r>
            <a:r>
              <a:rPr lang="en-US" sz="2100" b="1" dirty="0" err="1"/>
              <a:t>opmerkingen</a:t>
            </a:r>
            <a:r>
              <a:rPr lang="en-US" sz="2100" b="1" dirty="0"/>
              <a:t>? </a:t>
            </a:r>
          </a:p>
          <a:p>
            <a:pPr algn="l"/>
            <a:r>
              <a:rPr lang="en-US" sz="2100" dirty="0"/>
              <a:t>  </a:t>
            </a:r>
          </a:p>
          <a:p>
            <a:pPr algn="l"/>
            <a:endParaRPr lang="en-US" sz="2100" dirty="0"/>
          </a:p>
          <a:p>
            <a:pPr algn="l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Stemmen</a:t>
            </a:r>
            <a:r>
              <a:rPr lang="en-US" sz="3200" dirty="0"/>
              <a:t> over </a:t>
            </a:r>
            <a:r>
              <a:rPr lang="en-US" sz="3200" dirty="0" err="1"/>
              <a:t>exploitatie</a:t>
            </a:r>
            <a:r>
              <a:rPr lang="en-US" sz="3200" dirty="0"/>
              <a:t>-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investeringsbegroting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562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686800" cy="5085272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Welkom, vaststellen aantal aanwezigen en agenda					(Voorzitter)</a:t>
            </a:r>
          </a:p>
          <a:p>
            <a:r>
              <a:rPr lang="nl-NL" sz="1400" dirty="0"/>
              <a:t>Afsluiten van de financiën schooljaar 2017/2018					(Penningmeester)</a:t>
            </a:r>
          </a:p>
          <a:p>
            <a:pPr lvl="1"/>
            <a:r>
              <a:rPr lang="nl-NL" sz="1400" dirty="0"/>
              <a:t>resultaat / overzicht niet geïnde gelden</a:t>
            </a:r>
          </a:p>
          <a:p>
            <a:pPr lvl="1"/>
            <a:r>
              <a:rPr lang="nl-NL" sz="1400" dirty="0"/>
              <a:t>resultaten kascommissie</a:t>
            </a:r>
          </a:p>
          <a:p>
            <a:pPr lvl="1"/>
            <a:r>
              <a:rPr lang="nl-NL" sz="1400" dirty="0"/>
              <a:t>stemming afsluiting financiën schooljaar 2017/2018</a:t>
            </a:r>
          </a:p>
          <a:p>
            <a:r>
              <a:rPr lang="nl-NL" sz="1400" dirty="0"/>
              <a:t>Voortgang </a:t>
            </a:r>
            <a:r>
              <a:rPr lang="nl-NL" sz="1400" dirty="0" err="1"/>
              <a:t>sustainability</a:t>
            </a:r>
            <a:r>
              <a:rPr lang="nl-NL" sz="1400" dirty="0"/>
              <a:t>-project								(</a:t>
            </a:r>
            <a:r>
              <a:rPr lang="nl-NL" sz="1400" dirty="0" err="1"/>
              <a:t>Wycher</a:t>
            </a:r>
            <a:r>
              <a:rPr lang="nl-NL" sz="1400" dirty="0"/>
              <a:t>)</a:t>
            </a:r>
          </a:p>
          <a:p>
            <a:r>
              <a:rPr lang="nl-NL" sz="1400" dirty="0"/>
              <a:t>Presentatie gebruik van de kas								(Evert)</a:t>
            </a:r>
          </a:p>
          <a:p>
            <a:r>
              <a:rPr lang="nl-NL" sz="1400" dirty="0"/>
              <a:t>Voortgang programmeren (test resultaten / implementatie)			(Wycher)			</a:t>
            </a:r>
          </a:p>
          <a:p>
            <a:r>
              <a:rPr lang="nl-NL" sz="1400" dirty="0"/>
              <a:t>Outlook 2018/2019										(Penningmeester/EC link OUVER)</a:t>
            </a:r>
          </a:p>
          <a:p>
            <a:pPr lvl="1"/>
            <a:r>
              <a:rPr lang="nl-NL" sz="1400" dirty="0"/>
              <a:t>Budget </a:t>
            </a:r>
          </a:p>
          <a:p>
            <a:pPr lvl="1"/>
            <a:r>
              <a:rPr lang="nl-NL" sz="1400" dirty="0"/>
              <a:t>Geplande belangrijkste activiteiten van de OUVER 2018/2019 incl EC</a:t>
            </a:r>
          </a:p>
          <a:p>
            <a:pPr lvl="1"/>
            <a:r>
              <a:rPr lang="nl-NL" sz="1400" dirty="0"/>
              <a:t>Stemming programmeren roll out							(Voorzitter)</a:t>
            </a:r>
          </a:p>
          <a:p>
            <a:pPr lvl="1"/>
            <a:r>
              <a:rPr lang="nl-NL" sz="1400" dirty="0"/>
              <a:t>Stemming release reserve</a:t>
            </a:r>
          </a:p>
          <a:p>
            <a:pPr lvl="1"/>
            <a:r>
              <a:rPr lang="nl-NL" sz="1400" dirty="0"/>
              <a:t>Goedkeuring budget 2018 / 2019</a:t>
            </a:r>
          </a:p>
          <a:p>
            <a:r>
              <a:rPr lang="nl-NL" sz="1400" dirty="0"/>
              <a:t>Rondvraag											(Voorzitter)</a:t>
            </a:r>
          </a:p>
          <a:p>
            <a:pPr lvl="0"/>
            <a:r>
              <a:rPr lang="nl-NL" sz="1400" dirty="0"/>
              <a:t>Afsluiting											(Voorzitter)</a:t>
            </a:r>
          </a:p>
          <a:p>
            <a:pPr lvl="0"/>
            <a:r>
              <a:rPr lang="nl-NL" sz="1400" dirty="0"/>
              <a:t>Borrel												(Voorzitter)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741" y="4946667"/>
            <a:ext cx="8129116" cy="8584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2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nl-NL" sz="3200" dirty="0"/>
              <a:t>Volgende ALV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024" y="1849717"/>
            <a:ext cx="3969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/>
              <a:t>5 </a:t>
            </a:r>
            <a:r>
              <a:rPr lang="en-US" sz="2800" dirty="0" err="1"/>
              <a:t>maart</a:t>
            </a:r>
            <a:r>
              <a:rPr lang="en-US" sz="2800" dirty="0"/>
              <a:t> 2019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/>
              <a:t>19.30 h </a:t>
            </a:r>
            <a:r>
              <a:rPr lang="en-US" sz="2800" dirty="0" err="1"/>
              <a:t>Theaterzaal</a:t>
            </a:r>
            <a:r>
              <a:rPr lang="en-US" sz="2800" dirty="0"/>
              <a:t> ONS </a:t>
            </a:r>
          </a:p>
          <a:p>
            <a:pPr lvl="1" algn="ctr" defTabSz="914400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23" y="3103056"/>
            <a:ext cx="3494593" cy="26646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24" y="1940030"/>
            <a:ext cx="5778500" cy="444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686800" cy="5085272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Welkom, vaststellen aantal aanwezigen en agenda					(Voorzitter)</a:t>
            </a:r>
          </a:p>
          <a:p>
            <a:r>
              <a:rPr lang="nl-NL" sz="1400" dirty="0"/>
              <a:t>Afsluiten van de financiën schooljaar 2017/2018					(Penningmeester)</a:t>
            </a:r>
          </a:p>
          <a:p>
            <a:pPr lvl="1"/>
            <a:r>
              <a:rPr lang="nl-NL" sz="1400" dirty="0"/>
              <a:t>resultaat / overzicht niet geïnde gelden</a:t>
            </a:r>
          </a:p>
          <a:p>
            <a:pPr lvl="1"/>
            <a:r>
              <a:rPr lang="nl-NL" sz="1400" dirty="0"/>
              <a:t>resultaten kascommissie</a:t>
            </a:r>
          </a:p>
          <a:p>
            <a:pPr lvl="1"/>
            <a:r>
              <a:rPr lang="nl-NL" sz="1400" dirty="0"/>
              <a:t>stemming afsluiting financiën schooljaar 2017/2018</a:t>
            </a:r>
          </a:p>
          <a:p>
            <a:r>
              <a:rPr lang="nl-NL" sz="1400" dirty="0"/>
              <a:t>Voortgang </a:t>
            </a:r>
            <a:r>
              <a:rPr lang="nl-NL" sz="1400" dirty="0" err="1"/>
              <a:t>sustainability</a:t>
            </a:r>
            <a:r>
              <a:rPr lang="nl-NL" sz="1400" dirty="0"/>
              <a:t>-project								(</a:t>
            </a:r>
            <a:r>
              <a:rPr lang="nl-NL" sz="1400" dirty="0" err="1"/>
              <a:t>Wycher</a:t>
            </a:r>
            <a:r>
              <a:rPr lang="nl-NL" sz="1400" dirty="0"/>
              <a:t>)</a:t>
            </a:r>
          </a:p>
          <a:p>
            <a:r>
              <a:rPr lang="nl-NL" sz="1400" dirty="0"/>
              <a:t>Presentatie gebruik van de kas								(Evert)</a:t>
            </a:r>
          </a:p>
          <a:p>
            <a:r>
              <a:rPr lang="nl-NL" sz="1400" dirty="0"/>
              <a:t>Voortgang programmeren (test resultaten / implementatie)			(Wycher)			</a:t>
            </a:r>
          </a:p>
          <a:p>
            <a:r>
              <a:rPr lang="nl-NL" sz="1400" dirty="0"/>
              <a:t>Outlook 2018/2019										(Penningmeester/EC link OUVER)</a:t>
            </a:r>
          </a:p>
          <a:p>
            <a:pPr lvl="1"/>
            <a:r>
              <a:rPr lang="nl-NL" sz="1400" dirty="0"/>
              <a:t>Budget </a:t>
            </a:r>
          </a:p>
          <a:p>
            <a:pPr lvl="1"/>
            <a:r>
              <a:rPr lang="nl-NL" sz="1400" dirty="0"/>
              <a:t>Geplande belangrijkste activiteiten van de OUVER 2018/2019 incl EC</a:t>
            </a:r>
          </a:p>
          <a:p>
            <a:pPr lvl="1"/>
            <a:r>
              <a:rPr lang="nl-NL" sz="1400" dirty="0"/>
              <a:t>Stemming programmeren roll out							(Voorzitter)</a:t>
            </a:r>
          </a:p>
          <a:p>
            <a:pPr lvl="1"/>
            <a:r>
              <a:rPr lang="nl-NL" sz="1400" dirty="0"/>
              <a:t>Stemming release reserve</a:t>
            </a:r>
          </a:p>
          <a:p>
            <a:pPr lvl="1"/>
            <a:r>
              <a:rPr lang="nl-NL" sz="1400" dirty="0"/>
              <a:t>Goedkeuring budget 2018 / 2019</a:t>
            </a:r>
          </a:p>
          <a:p>
            <a:r>
              <a:rPr lang="nl-NL" sz="1400" dirty="0"/>
              <a:t>Rondvraag											(Voorzitter)</a:t>
            </a:r>
          </a:p>
          <a:p>
            <a:pPr lvl="0"/>
            <a:r>
              <a:rPr lang="nl-NL" sz="1400" dirty="0"/>
              <a:t>Afsluiting											(Voorzitter)</a:t>
            </a:r>
          </a:p>
          <a:p>
            <a:pPr lvl="0"/>
            <a:r>
              <a:rPr lang="nl-NL" sz="1400" dirty="0"/>
              <a:t>Borrel												(Voorzitter)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741" y="1587640"/>
            <a:ext cx="8129116" cy="2813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6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87370" y="6173787"/>
            <a:ext cx="2133600" cy="365125"/>
          </a:xfrm>
        </p:spPr>
        <p:txBody>
          <a:bodyPr/>
          <a:lstStyle/>
          <a:p>
            <a:fld id="{BEB70B5C-2ED2-704D-8501-32B218A75C5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32FDC1C-AA32-4221-8609-B28842FA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1" y="118206"/>
            <a:ext cx="5559216" cy="67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Incasso</a:t>
            </a:r>
            <a:r>
              <a:rPr lang="en-US" dirty="0"/>
              <a:t> </a:t>
            </a:r>
            <a:r>
              <a:rPr lang="en-US" dirty="0" err="1"/>
              <a:t>ouderbijdragen</a:t>
            </a:r>
            <a:r>
              <a:rPr lang="en-US" dirty="0"/>
              <a:t> 2017-2018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Totaal</a:t>
            </a:r>
            <a:r>
              <a:rPr lang="en-US" b="1" dirty="0"/>
              <a:t> €48.092,80 </a:t>
            </a:r>
            <a:r>
              <a:rPr lang="en-US" b="1" dirty="0" err="1"/>
              <a:t>tov</a:t>
            </a:r>
            <a:r>
              <a:rPr lang="en-US" b="1" dirty="0"/>
              <a:t> €43.000,- </a:t>
            </a:r>
            <a:r>
              <a:rPr lang="en-US" b="1" dirty="0" err="1"/>
              <a:t>begroot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err="1"/>
              <a:t>Overzicht</a:t>
            </a:r>
            <a:r>
              <a:rPr lang="en-US" b="1" dirty="0"/>
              <a:t> </a:t>
            </a:r>
            <a:r>
              <a:rPr lang="en-US" b="1" dirty="0" err="1"/>
              <a:t>niet</a:t>
            </a:r>
            <a:r>
              <a:rPr lang="en-US" b="1" dirty="0"/>
              <a:t> </a:t>
            </a:r>
            <a:r>
              <a:rPr lang="en-US" b="1" dirty="0" err="1"/>
              <a:t>betalers</a:t>
            </a:r>
            <a:r>
              <a:rPr lang="en-US" b="1" dirty="0"/>
              <a:t> (16x = 2,9%)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6984776" cy="20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01208"/>
            <a:ext cx="6408712" cy="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669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Jaarrekening</a:t>
            </a:r>
            <a:r>
              <a:rPr lang="en-US" sz="4000" dirty="0">
                <a:solidFill>
                  <a:srgbClr val="002060"/>
                </a:solidFill>
              </a:rPr>
              <a:t> 2017-2018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5A06F1A9-EFBA-41C3-93E6-8860E60AD1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1333500"/>
          <a:ext cx="8048625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06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7B6C81-3CA3-4A04-A3C9-81C527FE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8" y="260347"/>
            <a:ext cx="6326845" cy="62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3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CC31C90-1958-47EF-B0CE-90B78FFD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5252"/>
            <a:ext cx="8229600" cy="421048"/>
          </a:xfrm>
        </p:spPr>
        <p:txBody>
          <a:bodyPr>
            <a:normAutofit fontScale="90000"/>
          </a:bodyPr>
          <a:lstStyle/>
          <a:p>
            <a:pPr algn="l"/>
            <a:r>
              <a:rPr lang="nl-NL" sz="2700" b="1" dirty="0">
                <a:solidFill>
                  <a:srgbClr val="002060"/>
                </a:solidFill>
              </a:rPr>
              <a:t>Kascontrolecommissie</a:t>
            </a:r>
            <a:r>
              <a:rPr lang="nl-NL" dirty="0"/>
              <a:t>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91AFBE6-E026-4818-AE1B-C2AEF8E3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01"/>
            <a:ext cx="8229600" cy="365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Controle heeft plaatsgevonden op 6 november 2018 door Maartje Klaver en Brenda Vrolijk.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2818232-2AC8-4248-978D-694A4636424C}"/>
              </a:ext>
            </a:extLst>
          </p:cNvPr>
          <p:cNvSpPr txBox="1"/>
          <p:nvPr/>
        </p:nvSpPr>
        <p:spPr>
          <a:xfrm>
            <a:off x="533400" y="1771650"/>
            <a:ext cx="8058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Uit het verslag van de kascontrole:</a:t>
            </a:r>
          </a:p>
          <a:p>
            <a:r>
              <a:rPr lang="nl-NL" dirty="0"/>
              <a:t>“De aanwezigen hebben de administratie doorgelopen en </a:t>
            </a:r>
            <a:r>
              <a:rPr lang="nl-NL" dirty="0" err="1"/>
              <a:t>steekproefgewijs</a:t>
            </a:r>
            <a:r>
              <a:rPr lang="nl-NL" dirty="0"/>
              <a:t> zaken</a:t>
            </a:r>
          </a:p>
          <a:p>
            <a:r>
              <a:rPr lang="nl-NL" dirty="0"/>
              <a:t>gecontroleerd voor de baten en lasten van het schooljaar 2017/2018. Het ziet er goed uit.”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totale tekst van het verslag van de kascontrole is per email verkrijgbaar bij de Penningmeester. (</a:t>
            </a:r>
            <a:r>
              <a:rPr lang="nl-NL" dirty="0">
                <a:solidFill>
                  <a:srgbClr val="002060"/>
                </a:solidFill>
              </a:rPr>
              <a:t>ouderverenigingonsbadhoevedorp@gmail.com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743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CC31C90-1958-47EF-B0CE-90B78FFD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5252"/>
            <a:ext cx="8229600" cy="421048"/>
          </a:xfrm>
        </p:spPr>
        <p:txBody>
          <a:bodyPr>
            <a:normAutofit fontScale="90000"/>
          </a:bodyPr>
          <a:lstStyle/>
          <a:p>
            <a:pPr algn="l"/>
            <a:r>
              <a:rPr lang="nl-NL" sz="2700" b="1" dirty="0">
                <a:solidFill>
                  <a:srgbClr val="002060"/>
                </a:solidFill>
              </a:rPr>
              <a:t>Kascontrolecommissie</a:t>
            </a:r>
            <a:r>
              <a:rPr lang="nl-NL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B5C-2ED2-704D-8501-32B218A75C5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92" y="433"/>
            <a:ext cx="2652008" cy="576694"/>
          </a:xfrm>
          <a:prstGeom prst="rect">
            <a:avLst/>
          </a:prstGeom>
        </p:spPr>
      </p:pic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F2B55BD0-3F20-4841-99B6-ECD4A473A44A}"/>
              </a:ext>
            </a:extLst>
          </p:cNvPr>
          <p:cNvSpPr txBox="1">
            <a:spLocks/>
          </p:cNvSpPr>
          <p:nvPr/>
        </p:nvSpPr>
        <p:spPr>
          <a:xfrm>
            <a:off x="457200" y="1418728"/>
            <a:ext cx="8229600" cy="4937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b="1" dirty="0">
                <a:solidFill>
                  <a:srgbClr val="002060"/>
                </a:solidFill>
              </a:rPr>
              <a:t>AANBEVELINGEN:</a:t>
            </a:r>
          </a:p>
          <a:p>
            <a:pPr marL="0" indent="0">
              <a:buNone/>
            </a:pPr>
            <a:endParaRPr lang="nl-NL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100" b="1" dirty="0">
                <a:solidFill>
                  <a:srgbClr val="002060"/>
                </a:solidFill>
              </a:rPr>
              <a:t>Jaarrekening en algemeen</a:t>
            </a:r>
          </a:p>
          <a:p>
            <a:pPr marL="0"/>
            <a:r>
              <a:rPr lang="nl-NL" sz="1800" dirty="0"/>
              <a:t>Oppassen dat bij het betalen van een voorschot er ook daadwerkelijk een bon wordt ingeleverd;</a:t>
            </a:r>
          </a:p>
          <a:p>
            <a:pPr marL="400050" lvl="2"/>
            <a:r>
              <a:rPr lang="nl-NL" sz="1400" dirty="0"/>
              <a:t>Om dit probleem op te vangen zal de EC vanaf nu ook bonnen per Whatsapp aan de penningmeester kunnen doorsturen. Een voorschot wordt niet meer betaald. </a:t>
            </a:r>
          </a:p>
          <a:p>
            <a:pPr marL="0"/>
            <a:r>
              <a:rPr lang="nl-NL" sz="1800" dirty="0"/>
              <a:t>Om voorschieten door EC leden te voorkomen dient er vaker gevraagd te worden om te kopen op factuur;</a:t>
            </a:r>
          </a:p>
          <a:p>
            <a:pPr marL="0"/>
            <a:r>
              <a:rPr lang="nl-NL" sz="1800" dirty="0"/>
              <a:t>Meer zichtbaarheid geven aan </a:t>
            </a:r>
            <a:r>
              <a:rPr lang="nl-NL" sz="1800" dirty="0" err="1"/>
              <a:t>Ouver</a:t>
            </a:r>
            <a:r>
              <a:rPr lang="nl-NL" sz="1800" dirty="0"/>
              <a:t> door stukjes in de nieuwsbrief over activiteiten </a:t>
            </a:r>
            <a:r>
              <a:rPr lang="nl-NL" sz="1800" dirty="0" err="1"/>
              <a:t>Ouver</a:t>
            </a:r>
            <a:r>
              <a:rPr lang="nl-NL" sz="1800" dirty="0"/>
              <a:t> en bestedingen budget. Dit komt de inning van ouderbijdrage ten goede;</a:t>
            </a:r>
          </a:p>
          <a:p>
            <a:pPr marL="0"/>
            <a:r>
              <a:rPr lang="nl-NL" sz="1800" dirty="0"/>
              <a:t>Opkomst vergaderingen verbeteren door deze al vast te laten leggen op de schoolkalender voor gehele schooljaar.</a:t>
            </a: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9356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1088D04C1F04B94E4D0E7B26C56A8" ma:contentTypeVersion="12" ma:contentTypeDescription="Een nieuw document maken." ma:contentTypeScope="" ma:versionID="29ccb9d955f4150e31f6dfd1916c4a23">
  <xsd:schema xmlns:xsd="http://www.w3.org/2001/XMLSchema" xmlns:xs="http://www.w3.org/2001/XMLSchema" xmlns:p="http://schemas.microsoft.com/office/2006/metadata/properties" xmlns:ns2="1c739039-0b08-4e88-97dd-2150b71f1da6" xmlns:ns3="333cb797-91cf-4d2d-aa4d-86ce54d4a6e1" targetNamespace="http://schemas.microsoft.com/office/2006/metadata/properties" ma:root="true" ma:fieldsID="04ce7581fed1822d1840b99ffaa62bee" ns2:_="" ns3:_="">
    <xsd:import namespace="1c739039-0b08-4e88-97dd-2150b71f1da6"/>
    <xsd:import namespace="333cb797-91cf-4d2d-aa4d-86ce54d4a6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39039-0b08-4e88-97dd-2150b71f1d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cb797-91cf-4d2d-aa4d-86ce54d4a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5B5D17-5AC4-4915-B7BA-AA4CAB6D7EC1}"/>
</file>

<file path=customXml/itemProps2.xml><?xml version="1.0" encoding="utf-8"?>
<ds:datastoreItem xmlns:ds="http://schemas.openxmlformats.org/officeDocument/2006/customXml" ds:itemID="{B64946C3-FCEC-4039-8524-DA24F7C98853}"/>
</file>

<file path=customXml/itemProps3.xml><?xml version="1.0" encoding="utf-8"?>
<ds:datastoreItem xmlns:ds="http://schemas.openxmlformats.org/officeDocument/2006/customXml" ds:itemID="{257E1972-CA87-42AF-9FE4-DE894EA240B6}"/>
</file>

<file path=docProps/app.xml><?xml version="1.0" encoding="utf-8"?>
<Properties xmlns="http://schemas.openxmlformats.org/officeDocument/2006/extended-properties" xmlns:vt="http://schemas.openxmlformats.org/officeDocument/2006/docPropsVTypes">
  <TotalTime>9171</TotalTime>
  <Words>837</Words>
  <Application>Microsoft Office PowerPoint</Application>
  <PresentationFormat>Diavoorstelling (4:3)</PresentationFormat>
  <Paragraphs>279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Algemene ledenvergadering  Oudervereniging</vt:lpstr>
      <vt:lpstr>Agenda</vt:lpstr>
      <vt:lpstr>Agenda</vt:lpstr>
      <vt:lpstr>PowerPoint-presentatie</vt:lpstr>
      <vt:lpstr>Incasso ouderbijdragen 2017-2018</vt:lpstr>
      <vt:lpstr>Jaarrekening 2017-2018</vt:lpstr>
      <vt:lpstr>PowerPoint-presentatie</vt:lpstr>
      <vt:lpstr>Kascontrolecommissie </vt:lpstr>
      <vt:lpstr>Kascontrolecommissie </vt:lpstr>
      <vt:lpstr>Kascontrolecommissie </vt:lpstr>
      <vt:lpstr> </vt:lpstr>
      <vt:lpstr>Agenda</vt:lpstr>
      <vt:lpstr>Agenda</vt:lpstr>
      <vt:lpstr>Sustainability-project  Wat doen we in de verschillende groepen</vt:lpstr>
      <vt:lpstr>Sustainability-project  Wat doen we in de verschillende groepen</vt:lpstr>
      <vt:lpstr>Sustainability-project  Wat doen we in de verschillende groepen</vt:lpstr>
      <vt:lpstr>Sustainability-project</vt:lpstr>
      <vt:lpstr>Project Programmeren</vt:lpstr>
      <vt:lpstr>Project Programmeren</vt:lpstr>
      <vt:lpstr>Project Programmeren</vt:lpstr>
      <vt:lpstr>Project Programmeren</vt:lpstr>
      <vt:lpstr>Project Programmeren</vt:lpstr>
      <vt:lpstr>Agenda</vt:lpstr>
      <vt:lpstr>PowerPoint-presentatie</vt:lpstr>
      <vt:lpstr>Begroting 2018-2019</vt:lpstr>
      <vt:lpstr>Begroting 2018-2019</vt:lpstr>
      <vt:lpstr>Agenda</vt:lpstr>
      <vt:lpstr>Volgende ALV </vt:lpstr>
      <vt:lpstr>PowerPoint-presentatie</vt:lpstr>
    </vt:vector>
  </TitlesOfParts>
  <Company>magnify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Oudervereniging Oranje Nassau School</dc:title>
  <dc:creator>Truuke van der Meijden</dc:creator>
  <cp:lastModifiedBy>Martijn Stals</cp:lastModifiedBy>
  <cp:revision>158</cp:revision>
  <dcterms:created xsi:type="dcterms:W3CDTF">2015-10-12T17:58:37Z</dcterms:created>
  <dcterms:modified xsi:type="dcterms:W3CDTF">2018-11-27T18:25:02Z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0x010100C271088D04C1F04B94E4D0E7B26C56A8</vt:lpwstr>
  </property>
</Properties>
</file>